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98"/>
  </p:notesMasterIdLst>
  <p:sldIdLst>
    <p:sldId id="256" r:id="rId5"/>
    <p:sldId id="421" r:id="rId6"/>
    <p:sldId id="286" r:id="rId7"/>
    <p:sldId id="320" r:id="rId8"/>
    <p:sldId id="385" r:id="rId9"/>
    <p:sldId id="383" r:id="rId10"/>
    <p:sldId id="384" r:id="rId11"/>
    <p:sldId id="363" r:id="rId12"/>
    <p:sldId id="358" r:id="rId13"/>
    <p:sldId id="359" r:id="rId14"/>
    <p:sldId id="392" r:id="rId15"/>
    <p:sldId id="360" r:id="rId16"/>
    <p:sldId id="361" r:id="rId17"/>
    <p:sldId id="362" r:id="rId18"/>
    <p:sldId id="401" r:id="rId19"/>
    <p:sldId id="311" r:id="rId20"/>
    <p:sldId id="321" r:id="rId21"/>
    <p:sldId id="323" r:id="rId22"/>
    <p:sldId id="271" r:id="rId23"/>
    <p:sldId id="258" r:id="rId24"/>
    <p:sldId id="314" r:id="rId25"/>
    <p:sldId id="315" r:id="rId26"/>
    <p:sldId id="317" r:id="rId27"/>
    <p:sldId id="318" r:id="rId28"/>
    <p:sldId id="374" r:id="rId29"/>
    <p:sldId id="319" r:id="rId30"/>
    <p:sldId id="322" r:id="rId31"/>
    <p:sldId id="272" r:id="rId32"/>
    <p:sldId id="386" r:id="rId33"/>
    <p:sldId id="260" r:id="rId34"/>
    <p:sldId id="324" r:id="rId35"/>
    <p:sldId id="325" r:id="rId36"/>
    <p:sldId id="326" r:id="rId37"/>
    <p:sldId id="327" r:id="rId38"/>
    <p:sldId id="328" r:id="rId39"/>
    <p:sldId id="329" r:id="rId40"/>
    <p:sldId id="330" r:id="rId41"/>
    <p:sldId id="334" r:id="rId42"/>
    <p:sldId id="335" r:id="rId43"/>
    <p:sldId id="331" r:id="rId44"/>
    <p:sldId id="332" r:id="rId45"/>
    <p:sldId id="333" r:id="rId46"/>
    <p:sldId id="336" r:id="rId47"/>
    <p:sldId id="337" r:id="rId48"/>
    <p:sldId id="338" r:id="rId49"/>
    <p:sldId id="301" r:id="rId50"/>
    <p:sldId id="263" r:id="rId51"/>
    <p:sldId id="270" r:id="rId52"/>
    <p:sldId id="262" r:id="rId53"/>
    <p:sldId id="418" r:id="rId54"/>
    <p:sldId id="312" r:id="rId55"/>
    <p:sldId id="343" r:id="rId56"/>
    <p:sldId id="365" r:id="rId57"/>
    <p:sldId id="344" r:id="rId58"/>
    <p:sldId id="342" r:id="rId59"/>
    <p:sldId id="281" r:id="rId60"/>
    <p:sldId id="280" r:id="rId61"/>
    <p:sldId id="276" r:id="rId62"/>
    <p:sldId id="266" r:id="rId63"/>
    <p:sldId id="422" r:id="rId64"/>
    <p:sldId id="267" r:id="rId65"/>
    <p:sldId id="404" r:id="rId66"/>
    <p:sldId id="429" r:id="rId67"/>
    <p:sldId id="279" r:id="rId68"/>
    <p:sldId id="352" r:id="rId69"/>
    <p:sldId id="287" r:id="rId70"/>
    <p:sldId id="394" r:id="rId71"/>
    <p:sldId id="395" r:id="rId72"/>
    <p:sldId id="396" r:id="rId73"/>
    <p:sldId id="379" r:id="rId74"/>
    <p:sldId id="380" r:id="rId75"/>
    <p:sldId id="413" r:id="rId76"/>
    <p:sldId id="414" r:id="rId77"/>
    <p:sldId id="419" r:id="rId78"/>
    <p:sldId id="420" r:id="rId79"/>
    <p:sldId id="411" r:id="rId80"/>
    <p:sldId id="376" r:id="rId81"/>
    <p:sldId id="405" r:id="rId82"/>
    <p:sldId id="377" r:id="rId83"/>
    <p:sldId id="372" r:id="rId84"/>
    <p:sldId id="351" r:id="rId85"/>
    <p:sldId id="426" r:id="rId86"/>
    <p:sldId id="423" r:id="rId87"/>
    <p:sldId id="424" r:id="rId88"/>
    <p:sldId id="427" r:id="rId89"/>
    <p:sldId id="428" r:id="rId90"/>
    <p:sldId id="389" r:id="rId91"/>
    <p:sldId id="366" r:id="rId92"/>
    <p:sldId id="402" r:id="rId93"/>
    <p:sldId id="391" r:id="rId94"/>
    <p:sldId id="308" r:id="rId95"/>
    <p:sldId id="293" r:id="rId96"/>
    <p:sldId id="305"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660" autoAdjust="0"/>
  </p:normalViewPr>
  <p:slideViewPr>
    <p:cSldViewPr snapToGrid="0">
      <p:cViewPr varScale="1">
        <p:scale>
          <a:sx n="73" d="100"/>
          <a:sy n="73" d="100"/>
        </p:scale>
        <p:origin x="594"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slide" Target="slides/slide9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_rels/data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 Id="rId4" Type="http://schemas.openxmlformats.org/officeDocument/2006/relationships/image" Target="../media/image6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 Id="rId4" Type="http://schemas.openxmlformats.org/officeDocument/2006/relationships/image" Target="../media/image62.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C90161-6E2F-41CE-8956-972081341C6E}" type="doc">
      <dgm:prSet loTypeId="urn:microsoft.com/office/officeart/2005/8/layout/hProcess10#1" loCatId="process" qsTypeId="urn:microsoft.com/office/officeart/2005/8/quickstyle/simple1" qsCatId="simple" csTypeId="urn:microsoft.com/office/officeart/2005/8/colors/accent1_1" csCatId="accent1" phldr="1"/>
      <dgm:spPr/>
      <dgm:t>
        <a:bodyPr/>
        <a:lstStyle/>
        <a:p>
          <a:endParaRPr lang="en-US"/>
        </a:p>
      </dgm:t>
    </dgm:pt>
    <dgm:pt modelId="{E46577BB-CEA4-4AF1-9318-D13941664FE6}">
      <dgm:prSet phldrT="[Text]" custT="1"/>
      <dgm:spPr/>
      <dgm:t>
        <a:bodyPr/>
        <a:lstStyle/>
        <a:p>
          <a:r>
            <a:rPr lang="en-US" sz="1800" dirty="0"/>
            <a:t>Build Grid and Geometrical Structures for transformer, windings and boundaries.</a:t>
          </a:r>
        </a:p>
      </dgm:t>
    </dgm:pt>
    <dgm:pt modelId="{9EE6572D-A336-4194-8237-4D2B3B8EB93F}" type="parTrans" cxnId="{35EB559E-9594-46B5-BEC9-D3071573423A}">
      <dgm:prSet/>
      <dgm:spPr/>
      <dgm:t>
        <a:bodyPr/>
        <a:lstStyle/>
        <a:p>
          <a:endParaRPr lang="en-US"/>
        </a:p>
      </dgm:t>
    </dgm:pt>
    <dgm:pt modelId="{22D62A13-11C4-4694-AA5C-AE4AD9993A37}" type="sibTrans" cxnId="{35EB559E-9594-46B5-BEC9-D3071573423A}">
      <dgm:prSet/>
      <dgm:spPr/>
      <dgm:t>
        <a:bodyPr/>
        <a:lstStyle/>
        <a:p>
          <a:endParaRPr lang="en-US"/>
        </a:p>
      </dgm:t>
    </dgm:pt>
    <dgm:pt modelId="{3B62F779-C8C4-4403-A321-BC49F982E4AB}">
      <dgm:prSet phldrT="[Text]" custT="1"/>
      <dgm:spPr/>
      <dgm:t>
        <a:bodyPr/>
        <a:lstStyle/>
        <a:p>
          <a:r>
            <a:rPr lang="en-US" sz="1800" dirty="0"/>
            <a:t>Set </a:t>
          </a:r>
          <a:r>
            <a:rPr lang="en-US" sz="1800" dirty="0">
              <a:latin typeface="Cambria Math" panose="02040503050406030204" pitchFamily="18" charset="0"/>
              <a:ea typeface="Cambria Math" panose="02040503050406030204" pitchFamily="18" charset="0"/>
            </a:rPr>
            <a:t>𝜀, 𝜇, 𝜎,</a:t>
          </a:r>
          <a:r>
            <a:rPr lang="en-US" sz="1800" dirty="0"/>
            <a:t> Material Inhomogeneity, Dispersion and Non-Linearity Model Parameters. </a:t>
          </a:r>
        </a:p>
      </dgm:t>
    </dgm:pt>
    <dgm:pt modelId="{B4FCB578-19E2-41EE-8660-AFE169495C01}" type="parTrans" cxnId="{257F950C-E9BC-49EC-8EBE-C3164199A048}">
      <dgm:prSet/>
      <dgm:spPr/>
      <dgm:t>
        <a:bodyPr/>
        <a:lstStyle/>
        <a:p>
          <a:endParaRPr lang="en-US"/>
        </a:p>
      </dgm:t>
    </dgm:pt>
    <dgm:pt modelId="{78D50FA3-D6C2-48F3-8D3E-753AA09ACF6F}" type="sibTrans" cxnId="{257F950C-E9BC-49EC-8EBE-C3164199A048}">
      <dgm:prSet/>
      <dgm:spPr/>
      <dgm:t>
        <a:bodyPr/>
        <a:lstStyle/>
        <a:p>
          <a:endParaRPr lang="en-US"/>
        </a:p>
      </dgm:t>
    </dgm:pt>
    <dgm:pt modelId="{7972CBEC-541E-4414-B55B-F7CCE4DF0F06}">
      <dgm:prSet phldrT="[Text]" custT="1"/>
      <dgm:spPr/>
      <dgm:t>
        <a:bodyPr/>
        <a:lstStyle/>
        <a:p>
          <a:r>
            <a:rPr lang="en-US" sz="1800" dirty="0"/>
            <a:t>Add volume current sources, set resolution and run Simulation for desired discrete steps.</a:t>
          </a:r>
        </a:p>
      </dgm:t>
    </dgm:pt>
    <dgm:pt modelId="{E58F12A8-020F-4E66-9F79-8D115F2D8881}" type="parTrans" cxnId="{D7518A30-BAD7-4D23-9745-E945FD3C1D90}">
      <dgm:prSet/>
      <dgm:spPr/>
      <dgm:t>
        <a:bodyPr/>
        <a:lstStyle/>
        <a:p>
          <a:endParaRPr lang="en-US"/>
        </a:p>
      </dgm:t>
    </dgm:pt>
    <dgm:pt modelId="{584CC7BB-0E88-4DA0-9B00-329BCA4F54CF}" type="sibTrans" cxnId="{D7518A30-BAD7-4D23-9745-E945FD3C1D90}">
      <dgm:prSet/>
      <dgm:spPr/>
      <dgm:t>
        <a:bodyPr/>
        <a:lstStyle/>
        <a:p>
          <a:endParaRPr lang="en-US"/>
        </a:p>
      </dgm:t>
    </dgm:pt>
    <dgm:pt modelId="{2052D8C4-2593-46BA-BCAF-F10C03B13E22}">
      <dgm:prSet custT="1"/>
      <dgm:spPr/>
      <dgm:t>
        <a:bodyPr/>
        <a:lstStyle/>
        <a:p>
          <a:r>
            <a:rPr lang="en-US" sz="1800" dirty="0"/>
            <a:t>Apply 3D Discrete Fourier Transform to find transmitted Poynting Flux and  Broadband Response.</a:t>
          </a:r>
        </a:p>
      </dgm:t>
    </dgm:pt>
    <dgm:pt modelId="{BEC49860-EA48-4438-ACBB-E85975CEF42E}" type="parTrans" cxnId="{5EB911CB-E503-415C-884D-C8B457C2580F}">
      <dgm:prSet/>
      <dgm:spPr/>
      <dgm:t>
        <a:bodyPr/>
        <a:lstStyle/>
        <a:p>
          <a:endParaRPr lang="en-US"/>
        </a:p>
      </dgm:t>
    </dgm:pt>
    <dgm:pt modelId="{F862F71C-3A44-4CD3-B601-3BAA4F36C9B2}" type="sibTrans" cxnId="{5EB911CB-E503-415C-884D-C8B457C2580F}">
      <dgm:prSet/>
      <dgm:spPr/>
      <dgm:t>
        <a:bodyPr/>
        <a:lstStyle/>
        <a:p>
          <a:endParaRPr lang="en-US"/>
        </a:p>
      </dgm:t>
    </dgm:pt>
    <dgm:pt modelId="{CA1A814B-CD73-4ABC-8A50-14BF1F4EEFA3}" type="pres">
      <dgm:prSet presAssocID="{EAC90161-6E2F-41CE-8956-972081341C6E}" presName="Name0" presStyleCnt="0">
        <dgm:presLayoutVars>
          <dgm:dir/>
          <dgm:resizeHandles val="exact"/>
        </dgm:presLayoutVars>
      </dgm:prSet>
      <dgm:spPr/>
      <dgm:t>
        <a:bodyPr/>
        <a:lstStyle/>
        <a:p>
          <a:endParaRPr lang="en-US"/>
        </a:p>
      </dgm:t>
    </dgm:pt>
    <dgm:pt modelId="{811EF07C-38A5-4CF6-A42F-624F61D73E02}" type="pres">
      <dgm:prSet presAssocID="{E46577BB-CEA4-4AF1-9318-D13941664FE6}" presName="composite" presStyleCnt="0"/>
      <dgm:spPr/>
    </dgm:pt>
    <dgm:pt modelId="{BAEA5892-5815-4FB6-8552-6609C18A3C74}" type="pres">
      <dgm:prSet presAssocID="{E46577BB-CEA4-4AF1-9318-D13941664FE6}" presName="imagSh" presStyleLbl="bgImgPlace1" presStyleIdx="0" presStyleCnt="4"/>
      <dgm:spPr>
        <a:blipFill rotWithShape="1">
          <a:blip xmlns:r="http://schemas.openxmlformats.org/officeDocument/2006/relationships" r:embed="rId1"/>
          <a:stretch>
            <a:fillRect/>
          </a:stretch>
        </a:blipFill>
      </dgm:spPr>
    </dgm:pt>
    <dgm:pt modelId="{391694FC-8E0A-4097-9DE2-524E393C6CCE}" type="pres">
      <dgm:prSet presAssocID="{E46577BB-CEA4-4AF1-9318-D13941664FE6}" presName="txNode" presStyleLbl="node1" presStyleIdx="0" presStyleCnt="4">
        <dgm:presLayoutVars>
          <dgm:bulletEnabled val="1"/>
        </dgm:presLayoutVars>
      </dgm:prSet>
      <dgm:spPr/>
      <dgm:t>
        <a:bodyPr/>
        <a:lstStyle/>
        <a:p>
          <a:endParaRPr lang="en-US"/>
        </a:p>
      </dgm:t>
    </dgm:pt>
    <dgm:pt modelId="{CBAF70CA-EC59-4394-BE21-3A85CFED56AF}" type="pres">
      <dgm:prSet presAssocID="{22D62A13-11C4-4694-AA5C-AE4AD9993A37}" presName="sibTrans" presStyleLbl="sibTrans2D1" presStyleIdx="0" presStyleCnt="3"/>
      <dgm:spPr/>
      <dgm:t>
        <a:bodyPr/>
        <a:lstStyle/>
        <a:p>
          <a:endParaRPr lang="en-US"/>
        </a:p>
      </dgm:t>
    </dgm:pt>
    <dgm:pt modelId="{A38777E0-2651-4C4C-83E1-883EFED2964A}" type="pres">
      <dgm:prSet presAssocID="{22D62A13-11C4-4694-AA5C-AE4AD9993A37}" presName="connTx" presStyleLbl="sibTrans2D1" presStyleIdx="0" presStyleCnt="3"/>
      <dgm:spPr/>
      <dgm:t>
        <a:bodyPr/>
        <a:lstStyle/>
        <a:p>
          <a:endParaRPr lang="en-US"/>
        </a:p>
      </dgm:t>
    </dgm:pt>
    <dgm:pt modelId="{C5F67F6E-BE9B-41FD-83FD-8A7F626163DC}" type="pres">
      <dgm:prSet presAssocID="{3B62F779-C8C4-4403-A321-BC49F982E4AB}" presName="composite" presStyleCnt="0"/>
      <dgm:spPr/>
    </dgm:pt>
    <dgm:pt modelId="{3BFF8D25-77DF-4B49-8500-DF1B850067C0}" type="pres">
      <dgm:prSet presAssocID="{3B62F779-C8C4-4403-A321-BC49F982E4AB}" presName="imagSh" presStyleLbl="bgImgPlace1" presStyleIdx="1" presStyleCnt="4"/>
      <dgm:spPr>
        <a:blipFill rotWithShape="1">
          <a:blip xmlns:r="http://schemas.openxmlformats.org/officeDocument/2006/relationships" r:embed="rId2"/>
          <a:stretch>
            <a:fillRect/>
          </a:stretch>
        </a:blipFill>
      </dgm:spPr>
    </dgm:pt>
    <dgm:pt modelId="{F144BABE-85A4-4349-B4AC-17F4EF0A35EC}" type="pres">
      <dgm:prSet presAssocID="{3B62F779-C8C4-4403-A321-BC49F982E4AB}" presName="txNode" presStyleLbl="node1" presStyleIdx="1" presStyleCnt="4">
        <dgm:presLayoutVars>
          <dgm:bulletEnabled val="1"/>
        </dgm:presLayoutVars>
      </dgm:prSet>
      <dgm:spPr/>
      <dgm:t>
        <a:bodyPr/>
        <a:lstStyle/>
        <a:p>
          <a:endParaRPr lang="en-US"/>
        </a:p>
      </dgm:t>
    </dgm:pt>
    <dgm:pt modelId="{4522EE6B-B06D-4A84-9E4C-FD875CD05B60}" type="pres">
      <dgm:prSet presAssocID="{78D50FA3-D6C2-48F3-8D3E-753AA09ACF6F}" presName="sibTrans" presStyleLbl="sibTrans2D1" presStyleIdx="1" presStyleCnt="3"/>
      <dgm:spPr/>
      <dgm:t>
        <a:bodyPr/>
        <a:lstStyle/>
        <a:p>
          <a:endParaRPr lang="en-US"/>
        </a:p>
      </dgm:t>
    </dgm:pt>
    <dgm:pt modelId="{9692A6D9-AE56-4BDF-A9B1-D4E67A21F93D}" type="pres">
      <dgm:prSet presAssocID="{78D50FA3-D6C2-48F3-8D3E-753AA09ACF6F}" presName="connTx" presStyleLbl="sibTrans2D1" presStyleIdx="1" presStyleCnt="3"/>
      <dgm:spPr/>
      <dgm:t>
        <a:bodyPr/>
        <a:lstStyle/>
        <a:p>
          <a:endParaRPr lang="en-US"/>
        </a:p>
      </dgm:t>
    </dgm:pt>
    <dgm:pt modelId="{B23379DC-716C-4C26-B461-2A7424FF9A97}" type="pres">
      <dgm:prSet presAssocID="{7972CBEC-541E-4414-B55B-F7CCE4DF0F06}" presName="composite" presStyleCnt="0"/>
      <dgm:spPr/>
    </dgm:pt>
    <dgm:pt modelId="{D409A809-F4A7-4B44-8C09-689152D3CE15}" type="pres">
      <dgm:prSet presAssocID="{7972CBEC-541E-4414-B55B-F7CCE4DF0F06}" presName="imagSh" presStyleLbl="bgImgPlace1" presStyleIdx="2" presStyleCnt="4"/>
      <dgm:spPr>
        <a:blipFill rotWithShape="1">
          <a:blip xmlns:r="http://schemas.openxmlformats.org/officeDocument/2006/relationships" r:embed="rId3"/>
          <a:stretch>
            <a:fillRect/>
          </a:stretch>
        </a:blipFill>
      </dgm:spPr>
    </dgm:pt>
    <dgm:pt modelId="{C63B5AEA-A435-41A5-A1ED-E2CD48DAF650}" type="pres">
      <dgm:prSet presAssocID="{7972CBEC-541E-4414-B55B-F7CCE4DF0F06}" presName="txNode" presStyleLbl="node1" presStyleIdx="2" presStyleCnt="4">
        <dgm:presLayoutVars>
          <dgm:bulletEnabled val="1"/>
        </dgm:presLayoutVars>
      </dgm:prSet>
      <dgm:spPr/>
      <dgm:t>
        <a:bodyPr/>
        <a:lstStyle/>
        <a:p>
          <a:endParaRPr lang="en-US"/>
        </a:p>
      </dgm:t>
    </dgm:pt>
    <dgm:pt modelId="{4A48A4DC-0DC0-4751-908F-09B1C084456E}" type="pres">
      <dgm:prSet presAssocID="{584CC7BB-0E88-4DA0-9B00-329BCA4F54CF}" presName="sibTrans" presStyleLbl="sibTrans2D1" presStyleIdx="2" presStyleCnt="3"/>
      <dgm:spPr/>
      <dgm:t>
        <a:bodyPr/>
        <a:lstStyle/>
        <a:p>
          <a:endParaRPr lang="en-US"/>
        </a:p>
      </dgm:t>
    </dgm:pt>
    <dgm:pt modelId="{51CCB95B-B2CA-48D9-8547-BF3A9D4D0734}" type="pres">
      <dgm:prSet presAssocID="{584CC7BB-0E88-4DA0-9B00-329BCA4F54CF}" presName="connTx" presStyleLbl="sibTrans2D1" presStyleIdx="2" presStyleCnt="3"/>
      <dgm:spPr/>
      <dgm:t>
        <a:bodyPr/>
        <a:lstStyle/>
        <a:p>
          <a:endParaRPr lang="en-US"/>
        </a:p>
      </dgm:t>
    </dgm:pt>
    <dgm:pt modelId="{8C1DB810-306D-4BEC-BE24-904AC351E273}" type="pres">
      <dgm:prSet presAssocID="{2052D8C4-2593-46BA-BCAF-F10C03B13E22}" presName="composite" presStyleCnt="0"/>
      <dgm:spPr/>
    </dgm:pt>
    <dgm:pt modelId="{BC5AD54B-F353-4C9F-9880-729D06EF0262}" type="pres">
      <dgm:prSet presAssocID="{2052D8C4-2593-46BA-BCAF-F10C03B13E22}" presName="imagSh" presStyleLbl="bgImgPlace1" presStyleIdx="3" presStyleCnt="4" custLinFactNeighborX="-11558" custLinFactNeighborY="723"/>
      <dgm:spPr>
        <a:blipFill rotWithShape="1">
          <a:blip xmlns:r="http://schemas.openxmlformats.org/officeDocument/2006/relationships" r:embed="rId4"/>
          <a:stretch>
            <a:fillRect/>
          </a:stretch>
        </a:blipFill>
      </dgm:spPr>
    </dgm:pt>
    <dgm:pt modelId="{30ADB834-5B2C-498A-8E4B-73E85E1D22B7}" type="pres">
      <dgm:prSet presAssocID="{2052D8C4-2593-46BA-BCAF-F10C03B13E22}" presName="txNode" presStyleLbl="node1" presStyleIdx="3" presStyleCnt="4">
        <dgm:presLayoutVars>
          <dgm:bulletEnabled val="1"/>
        </dgm:presLayoutVars>
      </dgm:prSet>
      <dgm:spPr/>
      <dgm:t>
        <a:bodyPr/>
        <a:lstStyle/>
        <a:p>
          <a:endParaRPr lang="en-US"/>
        </a:p>
      </dgm:t>
    </dgm:pt>
  </dgm:ptLst>
  <dgm:cxnLst>
    <dgm:cxn modelId="{A9A1C51C-2242-4F1E-9473-C13F074437D9}" type="presOf" srcId="{584CC7BB-0E88-4DA0-9B00-329BCA4F54CF}" destId="{51CCB95B-B2CA-48D9-8547-BF3A9D4D0734}" srcOrd="1" destOrd="0" presId="urn:microsoft.com/office/officeart/2005/8/layout/hProcess10#1"/>
    <dgm:cxn modelId="{AEE0A5E5-B5FD-4198-9B55-6B5F6EB0838A}" type="presOf" srcId="{2052D8C4-2593-46BA-BCAF-F10C03B13E22}" destId="{30ADB834-5B2C-498A-8E4B-73E85E1D22B7}" srcOrd="0" destOrd="0" presId="urn:microsoft.com/office/officeart/2005/8/layout/hProcess10#1"/>
    <dgm:cxn modelId="{9C2F0356-ED03-4390-BEA1-3299F8633F09}" type="presOf" srcId="{E46577BB-CEA4-4AF1-9318-D13941664FE6}" destId="{391694FC-8E0A-4097-9DE2-524E393C6CCE}" srcOrd="0" destOrd="0" presId="urn:microsoft.com/office/officeart/2005/8/layout/hProcess10#1"/>
    <dgm:cxn modelId="{D7518A30-BAD7-4D23-9745-E945FD3C1D90}" srcId="{EAC90161-6E2F-41CE-8956-972081341C6E}" destId="{7972CBEC-541E-4414-B55B-F7CCE4DF0F06}" srcOrd="2" destOrd="0" parTransId="{E58F12A8-020F-4E66-9F79-8D115F2D8881}" sibTransId="{584CC7BB-0E88-4DA0-9B00-329BCA4F54CF}"/>
    <dgm:cxn modelId="{257F950C-E9BC-49EC-8EBE-C3164199A048}" srcId="{EAC90161-6E2F-41CE-8956-972081341C6E}" destId="{3B62F779-C8C4-4403-A321-BC49F982E4AB}" srcOrd="1" destOrd="0" parTransId="{B4FCB578-19E2-41EE-8660-AFE169495C01}" sibTransId="{78D50FA3-D6C2-48F3-8D3E-753AA09ACF6F}"/>
    <dgm:cxn modelId="{C93B08F6-AE1F-4434-A8DE-433BFE956514}" type="presOf" srcId="{EAC90161-6E2F-41CE-8956-972081341C6E}" destId="{CA1A814B-CD73-4ABC-8A50-14BF1F4EEFA3}" srcOrd="0" destOrd="0" presId="urn:microsoft.com/office/officeart/2005/8/layout/hProcess10#1"/>
    <dgm:cxn modelId="{8E949585-72CA-4575-97ED-ED72F4402278}" type="presOf" srcId="{22D62A13-11C4-4694-AA5C-AE4AD9993A37}" destId="{A38777E0-2651-4C4C-83E1-883EFED2964A}" srcOrd="1" destOrd="0" presId="urn:microsoft.com/office/officeart/2005/8/layout/hProcess10#1"/>
    <dgm:cxn modelId="{45D627B8-3445-4FF6-AADF-DFE4F129E0EA}" type="presOf" srcId="{3B62F779-C8C4-4403-A321-BC49F982E4AB}" destId="{F144BABE-85A4-4349-B4AC-17F4EF0A35EC}" srcOrd="0" destOrd="0" presId="urn:microsoft.com/office/officeart/2005/8/layout/hProcess10#1"/>
    <dgm:cxn modelId="{FFAB1C3D-B380-41A9-BC3E-BC9C644F6667}" type="presOf" srcId="{7972CBEC-541E-4414-B55B-F7CCE4DF0F06}" destId="{C63B5AEA-A435-41A5-A1ED-E2CD48DAF650}" srcOrd="0" destOrd="0" presId="urn:microsoft.com/office/officeart/2005/8/layout/hProcess10#1"/>
    <dgm:cxn modelId="{32D53038-758E-4412-BDC1-DF165AF5BBFF}" type="presOf" srcId="{22D62A13-11C4-4694-AA5C-AE4AD9993A37}" destId="{CBAF70CA-EC59-4394-BE21-3A85CFED56AF}" srcOrd="0" destOrd="0" presId="urn:microsoft.com/office/officeart/2005/8/layout/hProcess10#1"/>
    <dgm:cxn modelId="{8E1A9772-A800-4F00-9C7E-25957907B53A}" type="presOf" srcId="{78D50FA3-D6C2-48F3-8D3E-753AA09ACF6F}" destId="{9692A6D9-AE56-4BDF-A9B1-D4E67A21F93D}" srcOrd="1" destOrd="0" presId="urn:microsoft.com/office/officeart/2005/8/layout/hProcess10#1"/>
    <dgm:cxn modelId="{5EB911CB-E503-415C-884D-C8B457C2580F}" srcId="{EAC90161-6E2F-41CE-8956-972081341C6E}" destId="{2052D8C4-2593-46BA-BCAF-F10C03B13E22}" srcOrd="3" destOrd="0" parTransId="{BEC49860-EA48-4438-ACBB-E85975CEF42E}" sibTransId="{F862F71C-3A44-4CD3-B601-3BAA4F36C9B2}"/>
    <dgm:cxn modelId="{0D4D8255-B3B6-4E88-A38B-1B33564D7787}" type="presOf" srcId="{78D50FA3-D6C2-48F3-8D3E-753AA09ACF6F}" destId="{4522EE6B-B06D-4A84-9E4C-FD875CD05B60}" srcOrd="0" destOrd="0" presId="urn:microsoft.com/office/officeart/2005/8/layout/hProcess10#1"/>
    <dgm:cxn modelId="{35EB559E-9594-46B5-BEC9-D3071573423A}" srcId="{EAC90161-6E2F-41CE-8956-972081341C6E}" destId="{E46577BB-CEA4-4AF1-9318-D13941664FE6}" srcOrd="0" destOrd="0" parTransId="{9EE6572D-A336-4194-8237-4D2B3B8EB93F}" sibTransId="{22D62A13-11C4-4694-AA5C-AE4AD9993A37}"/>
    <dgm:cxn modelId="{091797E8-B630-4839-AAFD-1BE185F14340}" type="presOf" srcId="{584CC7BB-0E88-4DA0-9B00-329BCA4F54CF}" destId="{4A48A4DC-0DC0-4751-908F-09B1C084456E}" srcOrd="0" destOrd="0" presId="urn:microsoft.com/office/officeart/2005/8/layout/hProcess10#1"/>
    <dgm:cxn modelId="{D5DB254D-90D2-4214-898F-85F4F6888F8D}" type="presParOf" srcId="{CA1A814B-CD73-4ABC-8A50-14BF1F4EEFA3}" destId="{811EF07C-38A5-4CF6-A42F-624F61D73E02}" srcOrd="0" destOrd="0" presId="urn:microsoft.com/office/officeart/2005/8/layout/hProcess10#1"/>
    <dgm:cxn modelId="{A91573E2-C6A5-4689-918A-D08F92717AD6}" type="presParOf" srcId="{811EF07C-38A5-4CF6-A42F-624F61D73E02}" destId="{BAEA5892-5815-4FB6-8552-6609C18A3C74}" srcOrd="0" destOrd="0" presId="urn:microsoft.com/office/officeart/2005/8/layout/hProcess10#1"/>
    <dgm:cxn modelId="{75CF3341-D68E-4ECE-A199-8D62A58D1F81}" type="presParOf" srcId="{811EF07C-38A5-4CF6-A42F-624F61D73E02}" destId="{391694FC-8E0A-4097-9DE2-524E393C6CCE}" srcOrd="1" destOrd="0" presId="urn:microsoft.com/office/officeart/2005/8/layout/hProcess10#1"/>
    <dgm:cxn modelId="{DFDC8C43-00B4-4F6B-814D-DB83B0AD78D1}" type="presParOf" srcId="{CA1A814B-CD73-4ABC-8A50-14BF1F4EEFA3}" destId="{CBAF70CA-EC59-4394-BE21-3A85CFED56AF}" srcOrd="1" destOrd="0" presId="urn:microsoft.com/office/officeart/2005/8/layout/hProcess10#1"/>
    <dgm:cxn modelId="{388CA372-F389-40A1-9AAE-CA125259280A}" type="presParOf" srcId="{CBAF70CA-EC59-4394-BE21-3A85CFED56AF}" destId="{A38777E0-2651-4C4C-83E1-883EFED2964A}" srcOrd="0" destOrd="0" presId="urn:microsoft.com/office/officeart/2005/8/layout/hProcess10#1"/>
    <dgm:cxn modelId="{EEDF1564-06C5-4F1D-BD24-F5C1D42167B5}" type="presParOf" srcId="{CA1A814B-CD73-4ABC-8A50-14BF1F4EEFA3}" destId="{C5F67F6E-BE9B-41FD-83FD-8A7F626163DC}" srcOrd="2" destOrd="0" presId="urn:microsoft.com/office/officeart/2005/8/layout/hProcess10#1"/>
    <dgm:cxn modelId="{284F0666-768C-45EB-A218-D9BDA6A41D78}" type="presParOf" srcId="{C5F67F6E-BE9B-41FD-83FD-8A7F626163DC}" destId="{3BFF8D25-77DF-4B49-8500-DF1B850067C0}" srcOrd="0" destOrd="0" presId="urn:microsoft.com/office/officeart/2005/8/layout/hProcess10#1"/>
    <dgm:cxn modelId="{2234F9EA-DA87-4F6F-995A-B018B9454546}" type="presParOf" srcId="{C5F67F6E-BE9B-41FD-83FD-8A7F626163DC}" destId="{F144BABE-85A4-4349-B4AC-17F4EF0A35EC}" srcOrd="1" destOrd="0" presId="urn:microsoft.com/office/officeart/2005/8/layout/hProcess10#1"/>
    <dgm:cxn modelId="{9BC1BBF6-5BEE-4A19-9A3E-50540498E229}" type="presParOf" srcId="{CA1A814B-CD73-4ABC-8A50-14BF1F4EEFA3}" destId="{4522EE6B-B06D-4A84-9E4C-FD875CD05B60}" srcOrd="3" destOrd="0" presId="urn:microsoft.com/office/officeart/2005/8/layout/hProcess10#1"/>
    <dgm:cxn modelId="{60F96FD2-19DA-4AEF-9AB6-5E671D96B6B5}" type="presParOf" srcId="{4522EE6B-B06D-4A84-9E4C-FD875CD05B60}" destId="{9692A6D9-AE56-4BDF-A9B1-D4E67A21F93D}" srcOrd="0" destOrd="0" presId="urn:microsoft.com/office/officeart/2005/8/layout/hProcess10#1"/>
    <dgm:cxn modelId="{BACEDA1C-6EE6-435B-BE62-8D89D800A078}" type="presParOf" srcId="{CA1A814B-CD73-4ABC-8A50-14BF1F4EEFA3}" destId="{B23379DC-716C-4C26-B461-2A7424FF9A97}" srcOrd="4" destOrd="0" presId="urn:microsoft.com/office/officeart/2005/8/layout/hProcess10#1"/>
    <dgm:cxn modelId="{E691FAE7-2F2B-4293-B182-A2B62239D4F5}" type="presParOf" srcId="{B23379DC-716C-4C26-B461-2A7424FF9A97}" destId="{D409A809-F4A7-4B44-8C09-689152D3CE15}" srcOrd="0" destOrd="0" presId="urn:microsoft.com/office/officeart/2005/8/layout/hProcess10#1"/>
    <dgm:cxn modelId="{68CD2A17-DE60-4ABE-A61B-F621BC6EC7ED}" type="presParOf" srcId="{B23379DC-716C-4C26-B461-2A7424FF9A97}" destId="{C63B5AEA-A435-41A5-A1ED-E2CD48DAF650}" srcOrd="1" destOrd="0" presId="urn:microsoft.com/office/officeart/2005/8/layout/hProcess10#1"/>
    <dgm:cxn modelId="{63061C78-202E-43D4-8A98-663C87CDD58D}" type="presParOf" srcId="{CA1A814B-CD73-4ABC-8A50-14BF1F4EEFA3}" destId="{4A48A4DC-0DC0-4751-908F-09B1C084456E}" srcOrd="5" destOrd="0" presId="urn:microsoft.com/office/officeart/2005/8/layout/hProcess10#1"/>
    <dgm:cxn modelId="{4D2CA27A-0542-4FF0-B0E5-CA45C55C8EE8}" type="presParOf" srcId="{4A48A4DC-0DC0-4751-908F-09B1C084456E}" destId="{51CCB95B-B2CA-48D9-8547-BF3A9D4D0734}" srcOrd="0" destOrd="0" presId="urn:microsoft.com/office/officeart/2005/8/layout/hProcess10#1"/>
    <dgm:cxn modelId="{4764B05A-ED71-4DEE-9A89-231A58A4F851}" type="presParOf" srcId="{CA1A814B-CD73-4ABC-8A50-14BF1F4EEFA3}" destId="{8C1DB810-306D-4BEC-BE24-904AC351E273}" srcOrd="6" destOrd="0" presId="urn:microsoft.com/office/officeart/2005/8/layout/hProcess10#1"/>
    <dgm:cxn modelId="{3B8D6466-1A41-4324-8DE7-7FE8A8F15DD0}" type="presParOf" srcId="{8C1DB810-306D-4BEC-BE24-904AC351E273}" destId="{BC5AD54B-F353-4C9F-9880-729D06EF0262}" srcOrd="0" destOrd="0" presId="urn:microsoft.com/office/officeart/2005/8/layout/hProcess10#1"/>
    <dgm:cxn modelId="{0B6331AB-E8BA-4E36-B5F6-5AF69EB39734}" type="presParOf" srcId="{8C1DB810-306D-4BEC-BE24-904AC351E273}" destId="{30ADB834-5B2C-498A-8E4B-73E85E1D22B7}" srcOrd="1" destOrd="0" presId="urn:microsoft.com/office/officeart/2005/8/layout/hProcess10#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A5892-5815-4FB6-8552-6609C18A3C74}">
      <dsp:nvSpPr>
        <dsp:cNvPr id="0" name=""/>
        <dsp:cNvSpPr/>
      </dsp:nvSpPr>
      <dsp:spPr>
        <a:xfrm>
          <a:off x="1419" y="697478"/>
          <a:ext cx="1847738" cy="1847738"/>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1694FC-8E0A-4097-9DE2-524E393C6CCE}">
      <dsp:nvSpPr>
        <dsp:cNvPr id="0" name=""/>
        <dsp:cNvSpPr/>
      </dsp:nvSpPr>
      <dsp:spPr>
        <a:xfrm>
          <a:off x="302213"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Build Grid and Geometrical Structures for transformer, windings and boundaries.</a:t>
          </a:r>
        </a:p>
      </dsp:txBody>
      <dsp:txXfrm>
        <a:off x="356331" y="1860239"/>
        <a:ext cx="1739502" cy="1739502"/>
      </dsp:txXfrm>
    </dsp:sp>
    <dsp:sp modelId="{CBAF70CA-EC59-4394-BE21-3A85CFED56AF}">
      <dsp:nvSpPr>
        <dsp:cNvPr id="0" name=""/>
        <dsp:cNvSpPr/>
      </dsp:nvSpPr>
      <dsp:spPr>
        <a:xfrm>
          <a:off x="220507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2205072" y="1488151"/>
        <a:ext cx="249141" cy="266391"/>
      </dsp:txXfrm>
    </dsp:sp>
    <dsp:sp modelId="{3BFF8D25-77DF-4B49-8500-DF1B850067C0}">
      <dsp:nvSpPr>
        <dsp:cNvPr id="0" name=""/>
        <dsp:cNvSpPr/>
      </dsp:nvSpPr>
      <dsp:spPr>
        <a:xfrm>
          <a:off x="2866058" y="697478"/>
          <a:ext cx="1847738" cy="1847738"/>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44BABE-85A4-4349-B4AC-17F4EF0A35EC}">
      <dsp:nvSpPr>
        <dsp:cNvPr id="0" name=""/>
        <dsp:cNvSpPr/>
      </dsp:nvSpPr>
      <dsp:spPr>
        <a:xfrm>
          <a:off x="316685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Set </a:t>
          </a:r>
          <a:r>
            <a:rPr lang="en-US" sz="1800" kern="1200" dirty="0">
              <a:latin typeface="Cambria Math" panose="02040503050406030204" pitchFamily="18" charset="0"/>
              <a:ea typeface="Cambria Math" panose="02040503050406030204" pitchFamily="18" charset="0"/>
            </a:rPr>
            <a:t>𝜀, 𝜇, 𝜎,</a:t>
          </a:r>
          <a:r>
            <a:rPr lang="en-US" sz="1800" kern="1200" dirty="0"/>
            <a:t> Material Inhomogeneity, Dispersion and Non-Linearity Model Parameters. </a:t>
          </a:r>
        </a:p>
      </dsp:txBody>
      <dsp:txXfrm>
        <a:off x="3220970" y="1860239"/>
        <a:ext cx="1739502" cy="1739502"/>
      </dsp:txXfrm>
    </dsp:sp>
    <dsp:sp modelId="{4522EE6B-B06D-4A84-9E4C-FD875CD05B60}">
      <dsp:nvSpPr>
        <dsp:cNvPr id="0" name=""/>
        <dsp:cNvSpPr/>
      </dsp:nvSpPr>
      <dsp:spPr>
        <a:xfrm>
          <a:off x="506971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5069712" y="1488151"/>
        <a:ext cx="249141" cy="266391"/>
      </dsp:txXfrm>
    </dsp:sp>
    <dsp:sp modelId="{D409A809-F4A7-4B44-8C09-689152D3CE15}">
      <dsp:nvSpPr>
        <dsp:cNvPr id="0" name=""/>
        <dsp:cNvSpPr/>
      </dsp:nvSpPr>
      <dsp:spPr>
        <a:xfrm>
          <a:off x="5730697" y="697478"/>
          <a:ext cx="1847738" cy="1847738"/>
        </a:xfrm>
        <a:prstGeom prst="roundRect">
          <a:avLst>
            <a:gd name="adj" fmla="val 10000"/>
          </a:avLst>
        </a:prstGeom>
        <a:blipFill rotWithShape="1">
          <a:blip xmlns:r="http://schemas.openxmlformats.org/officeDocument/2006/relationships" r:embed="rId3"/>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3B5AEA-A435-41A5-A1ED-E2CD48DAF650}">
      <dsp:nvSpPr>
        <dsp:cNvPr id="0" name=""/>
        <dsp:cNvSpPr/>
      </dsp:nvSpPr>
      <dsp:spPr>
        <a:xfrm>
          <a:off x="603149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Add volume current sources, set resolution and run Simulation for desired discrete steps.</a:t>
          </a:r>
        </a:p>
      </dsp:txBody>
      <dsp:txXfrm>
        <a:off x="6085610" y="1860239"/>
        <a:ext cx="1739502" cy="1739502"/>
      </dsp:txXfrm>
    </dsp:sp>
    <dsp:sp modelId="{4A48A4DC-0DC0-4751-908F-09B1C084456E}">
      <dsp:nvSpPr>
        <dsp:cNvPr id="0" name=""/>
        <dsp:cNvSpPr/>
      </dsp:nvSpPr>
      <dsp:spPr>
        <a:xfrm rot="17323">
          <a:off x="7859602" y="1406135"/>
          <a:ext cx="281172"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7859603" y="1494719"/>
        <a:ext cx="196820" cy="266391"/>
      </dsp:txXfrm>
    </dsp:sp>
    <dsp:sp modelId="{BC5AD54B-F353-4C9F-9880-729D06EF0262}">
      <dsp:nvSpPr>
        <dsp:cNvPr id="0" name=""/>
        <dsp:cNvSpPr/>
      </dsp:nvSpPr>
      <dsp:spPr>
        <a:xfrm>
          <a:off x="8381775" y="710837"/>
          <a:ext cx="1847738" cy="1847738"/>
        </a:xfrm>
        <a:prstGeom prst="roundRect">
          <a:avLst>
            <a:gd name="adj" fmla="val 10000"/>
          </a:avLst>
        </a:prstGeom>
        <a:blipFill rotWithShape="1">
          <a:blip xmlns:r="http://schemas.openxmlformats.org/officeDocument/2006/relationships" r:embed="rId4"/>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ADB834-5B2C-498A-8E4B-73E85E1D22B7}">
      <dsp:nvSpPr>
        <dsp:cNvPr id="0" name=""/>
        <dsp:cNvSpPr/>
      </dsp:nvSpPr>
      <dsp:spPr>
        <a:xfrm>
          <a:off x="8896131"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Apply 3D Discrete Fourier Transform to find transmitted Poynting Flux and  Broadband Response.</a:t>
          </a:r>
        </a:p>
      </dsp:txBody>
      <dsp:txXfrm>
        <a:off x="8950249" y="1860239"/>
        <a:ext cx="1739502" cy="173950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1">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594E49-C8A1-4DC7-9175-CE5FC57CECAB}" type="datetimeFigureOut">
              <a:rPr lang="en-US" smtClean="0"/>
              <a:pPr/>
              <a:t>23-Jan-21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FD1E28-263F-4A51-8EF7-5EB3F330C738}" type="slidenum">
              <a:rPr lang="en-US" smtClean="0"/>
              <a:pPr/>
              <a:t>‹#›</a:t>
            </a:fld>
            <a:endParaRPr lang="en-US"/>
          </a:p>
        </p:txBody>
      </p:sp>
    </p:spTree>
    <p:extLst>
      <p:ext uri="{BB962C8B-B14F-4D97-AF65-F5344CB8AC3E}">
        <p14:creationId xmlns:p14="http://schemas.microsoft.com/office/powerpoint/2010/main" val="2787327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FD1E28-263F-4A51-8EF7-5EB3F330C738}" type="slidenum">
              <a:rPr lang="en-US" smtClean="0"/>
              <a:pPr/>
              <a:t>10</a:t>
            </a:fld>
            <a:endParaRPr lang="en-US"/>
          </a:p>
        </p:txBody>
      </p:sp>
    </p:spTree>
    <p:extLst>
      <p:ext uri="{BB962C8B-B14F-4D97-AF65-F5344CB8AC3E}">
        <p14:creationId xmlns:p14="http://schemas.microsoft.com/office/powerpoint/2010/main" val="2150479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60A9B6A-07F3-4DFE-AA98-CE3D72AF4661}" type="datetime1">
              <a:rPr lang="en-US" smtClean="0"/>
              <a:pPr/>
              <a:t>23-Jan-21</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336952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1B1E43-7E1B-484D-8C8A-90D39957AC01}" type="datetime1">
              <a:rPr lang="en-US" smtClean="0"/>
              <a:pPr/>
              <a:t>23-Jan-21</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769915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37248E-75A7-4661-9A50-0CE9B1D0C8CA}" type="datetime1">
              <a:rPr lang="en-US" smtClean="0"/>
              <a:pPr/>
              <a:t>23-Jan-21</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509534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E63AA1-9D63-4252-BF40-FC4DDE464564}" type="datetime1">
              <a:rPr lang="en-US" smtClean="0"/>
              <a:pPr/>
              <a:t>23-Jan-21</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950444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5D07C0B-F1FD-48E5-9D22-147673693AD7}" type="datetime1">
              <a:rPr lang="en-US" smtClean="0"/>
              <a:pPr/>
              <a:t>23-Jan-21</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624648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007F54-1644-4320-A26A-A4BED20872D1}" type="datetime1">
              <a:rPr lang="en-US" smtClean="0"/>
              <a:pPr/>
              <a:t>23-Jan-21</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3454911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52277A-44D7-458F-82E5-CD9C42605D3B}" type="datetime1">
              <a:rPr lang="en-US" smtClean="0"/>
              <a:pPr/>
              <a:t>23-Jan-21</a:t>
            </a:fld>
            <a:endParaRPr lang="en-US"/>
          </a:p>
        </p:txBody>
      </p:sp>
      <p:sp>
        <p:nvSpPr>
          <p:cNvPr id="8" name="Footer Placeholder 7"/>
          <p:cNvSpPr>
            <a:spLocks noGrp="1"/>
          </p:cNvSpPr>
          <p:nvPr>
            <p:ph type="ftr" sz="quarter" idx="11"/>
          </p:nvPr>
        </p:nvSpPr>
        <p:spPr/>
        <p:txBody>
          <a:bodyPr/>
          <a:lstStyle/>
          <a:p>
            <a:r>
              <a:rPr lang="en-US"/>
              <a:t>Modeling and Simulation of Magnetic Transmission Lines</a:t>
            </a:r>
          </a:p>
        </p:txBody>
      </p:sp>
      <p:sp>
        <p:nvSpPr>
          <p:cNvPr id="9" name="Slide Number Placeholder 8"/>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935200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9C83CD7-832C-4D34-ACE7-92D68A77FF42}" type="datetime1">
              <a:rPr lang="en-US" smtClean="0"/>
              <a:pPr/>
              <a:t>23-Jan-21</a:t>
            </a:fld>
            <a:endParaRPr lang="en-US"/>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4222365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48587C-922B-4DDF-A013-1BA8F446A4CD}" type="datetime1">
              <a:rPr lang="en-US" smtClean="0"/>
              <a:pPr/>
              <a:t>23-Jan-21</a:t>
            </a:fld>
            <a:endParaRPr lang="en-US"/>
          </a:p>
        </p:txBody>
      </p:sp>
      <p:sp>
        <p:nvSpPr>
          <p:cNvPr id="3" name="Footer Placeholder 2"/>
          <p:cNvSpPr>
            <a:spLocks noGrp="1"/>
          </p:cNvSpPr>
          <p:nvPr>
            <p:ph type="ftr" sz="quarter" idx="11"/>
          </p:nvPr>
        </p:nvSpPr>
        <p:spPr/>
        <p:txBody>
          <a:bodyPr/>
          <a:lstStyle/>
          <a:p>
            <a:r>
              <a:rPr lang="en-US"/>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240987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F64F65-4BFD-4AB1-919B-44D4414E9C6C}" type="datetime1">
              <a:rPr lang="en-US" smtClean="0"/>
              <a:pPr/>
              <a:t>23-Jan-21</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967956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58407A-07BC-40B1-A1DA-C2D9825121E6}" type="datetime1">
              <a:rPr lang="en-US" smtClean="0"/>
              <a:pPr/>
              <a:t>23-Jan-21</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646200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FD3554-44C2-4A13-9408-7ED483EB63A7}" type="datetime1">
              <a:rPr lang="en-US" smtClean="0"/>
              <a:pPr/>
              <a:t>23-Jan-21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Modeling and Simulation of Magnetic Transmission Lines</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41BDBF-CF61-41E7-A287-A81E5C0F23FA}" type="slidenum">
              <a:rPr lang="en-US" smtClean="0"/>
              <a:pPr/>
              <a:t>‹#›</a:t>
            </a:fld>
            <a:endParaRPr lang="en-US"/>
          </a:p>
        </p:txBody>
      </p:sp>
    </p:spTree>
    <p:extLst>
      <p:ext uri="{BB962C8B-B14F-4D97-AF65-F5344CB8AC3E}">
        <p14:creationId xmlns:p14="http://schemas.microsoft.com/office/powerpoint/2010/main" val="1153469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5.png"/><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71.png"/><Relationship Id="rId2" Type="http://schemas.openxmlformats.org/officeDocument/2006/relationships/image" Target="../media/image460.png"/><Relationship Id="rId1" Type="http://schemas.openxmlformats.org/officeDocument/2006/relationships/slideLayout" Target="../slideLayouts/slideLayout2.xml"/><Relationship Id="rId4" Type="http://schemas.openxmlformats.org/officeDocument/2006/relationships/image" Target="../media/image47.gif"/></Relationships>
</file>

<file path=ppt/slides/_rels/slide6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70.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73.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image" Target="../media/image89.png"/></Relationships>
</file>

<file path=ppt/slides/_rels/slide7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100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latin typeface="Times New Roman" pitchFamily="18" charset="0"/>
                <a:cs typeface="Times New Roman" pitchFamily="18" charset="0"/>
              </a:rPr>
              <a:t>Modeling and Simulation of Magnetic Transmission Lines</a:t>
            </a:r>
          </a:p>
        </p:txBody>
      </p:sp>
      <p:sp>
        <p:nvSpPr>
          <p:cNvPr id="3" name="Subtitle 2"/>
          <p:cNvSpPr>
            <a:spLocks noGrp="1"/>
          </p:cNvSpPr>
          <p:nvPr>
            <p:ph type="subTitle" idx="1"/>
          </p:nvPr>
        </p:nvSpPr>
        <p:spPr/>
        <p:txBody>
          <a:bodyPr/>
          <a:lstStyle/>
          <a:p>
            <a:r>
              <a:rPr lang="en-US" dirty="0">
                <a:latin typeface="Times New Roman" pitchFamily="18" charset="0"/>
                <a:cs typeface="Times New Roman" pitchFamily="18" charset="0"/>
              </a:rPr>
              <a:t>Muhammad Shamaas</a:t>
            </a:r>
          </a:p>
          <a:p>
            <a:r>
              <a:rPr lang="en-US" dirty="0">
                <a:latin typeface="Times New Roman" pitchFamily="18" charset="0"/>
                <a:cs typeface="Times New Roman" pitchFamily="18" charset="0"/>
              </a:rPr>
              <a:t>2018-MS-EE-4</a:t>
            </a:r>
          </a:p>
          <a:p>
            <a:r>
              <a:rPr lang="en-US" dirty="0">
                <a:latin typeface="Times New Roman" pitchFamily="18" charset="0"/>
                <a:cs typeface="Times New Roman" pitchFamily="18" charset="0"/>
              </a:rPr>
              <a:t>Supervisor: Dr. Muhammad </a:t>
            </a:r>
            <a:r>
              <a:rPr lang="en-US" dirty="0" err="1">
                <a:latin typeface="Times New Roman" pitchFamily="18" charset="0"/>
                <a:cs typeface="Times New Roman" pitchFamily="18" charset="0"/>
              </a:rPr>
              <a:t>Asghar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Saqib</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2003781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Properties of Magnetic Materials</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6="http://schemas.microsoft.com/office/drawing/2014/main" val="3036728287"/>
                        </a:ext>
                      </a:extLst>
                    </a:gridCol>
                    <a:gridCol w="4114800">
                      <a:extLst>
                        <a:ext uri="{9D8B030D-6E8A-4147-A177-3AD203B41FA5}">
                          <a16:colId xmlns:a16="http://schemas.microsoft.com/office/drawing/2014/main" val="789189037"/>
                        </a:ext>
                      </a:extLst>
                    </a:gridCol>
                    <a:gridCol w="3503023">
                      <a:extLst>
                        <a:ext uri="{9D8B030D-6E8A-4147-A177-3AD203B41FA5}">
                          <a16:colId xmlns:a16="http://schemas.microsoft.com/office/drawing/2014/main" val="3659488661"/>
                        </a:ext>
                      </a:extLst>
                    </a:gridCol>
                  </a:tblGrid>
                  <a:tr h="37084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a:latin typeface="Times New Roman" pitchFamily="18" charset="0"/>
                              <a:cs typeface="Times New Roman" pitchFamily="18" charset="0"/>
                            </a:rPr>
                            <a:t>Magnetic Moments</a:t>
                          </a:r>
                        </a:p>
                      </a:txBody>
                      <a:tcPr/>
                    </a:tc>
                    <a:tc>
                      <a:txBody>
                        <a:bodyPr/>
                        <a:lstStyle/>
                        <a:p>
                          <a:pPr algn="ctr"/>
                          <a:r>
                            <a:rPr lang="en-US" sz="2400" b="1" dirty="0">
                              <a:latin typeface="Times New Roman" pitchFamily="18" charset="0"/>
                              <a:cs typeface="Times New Roman" pitchFamily="18" charset="0"/>
                            </a:rPr>
                            <a:t>Susceptibility </a:t>
                          </a:r>
                          <a14:m>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𝝌</m:t>
                                  </m:r>
                                </m:e>
                                <m:sub>
                                  <m:r>
                                    <a:rPr lang="en-US" sz="2400" b="1" i="1" smtClean="0">
                                      <a:latin typeface="Cambria Math" panose="02040503050406030204" pitchFamily="18" charset="0"/>
                                      <a:ea typeface="Cambria Math" panose="02040503050406030204" pitchFamily="18" charset="0"/>
                                    </a:rPr>
                                    <m:t>𝒎</m:t>
                                  </m:r>
                                </m:sub>
                              </m:sSub>
                            </m:oMath>
                          </a14:m>
                          <a:endParaRPr lang="en-US" sz="2400" b="1" dirty="0">
                            <a:latin typeface="Times New Roman" pitchFamily="18" charset="0"/>
                            <a:cs typeface="Times New Roman" pitchFamily="18" charset="0"/>
                          </a:endParaRPr>
                        </a:p>
                      </a:txBody>
                      <a:tcPr/>
                    </a:tc>
                    <a:extLst>
                      <a:ext uri="{0D108BD9-81ED-4DB2-BD59-A6C34878D82A}">
                        <a16:rowId xmlns:a16="http://schemas.microsoft.com/office/drawing/2014/main" val="354886027"/>
                      </a:ext>
                    </a:extLst>
                  </a:tr>
                  <a:tr h="370840">
                    <a:tc>
                      <a:txBody>
                        <a:bodyPr/>
                        <a:lstStyle/>
                        <a:p>
                          <a:r>
                            <a:rPr lang="en-US" sz="2400" b="1" dirty="0">
                              <a:latin typeface="Times New Roman" pitchFamily="18" charset="0"/>
                              <a:cs typeface="Times New Roman" pitchFamily="18" charset="0"/>
                            </a:rPr>
                            <a:t>Diamagnetism</a:t>
                          </a:r>
                        </a:p>
                      </a:txBody>
                      <a:tcPr/>
                    </a:tc>
                    <a:tc>
                      <a:txBody>
                        <a:bodyPr/>
                        <a:lstStyle/>
                        <a:p>
                          <a:pPr algn="ctr"/>
                          <a:r>
                            <a:rPr lang="en-US" sz="2400" dirty="0">
                              <a:latin typeface="Times New Roman" pitchFamily="18" charset="0"/>
                              <a:cs typeface="Times New Roman" pitchFamily="18" charset="0"/>
                            </a:rPr>
                            <a:t>no magnetic moment</a:t>
                          </a:r>
                        </a:p>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=0</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negative, </a:t>
                          </a:r>
                        </a:p>
                        <a:p>
                          <a:pPr algn="ctr"/>
                          <a:r>
                            <a:rPr lang="en-US" sz="2400" dirty="0">
                              <a:latin typeface="Times New Roman" pitchFamily="18" charset="0"/>
                              <a:cs typeface="Times New Roman" pitchFamily="18" charset="0"/>
                            </a:rPr>
                            <a:t>-</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595765727"/>
                      </a:ext>
                    </a:extLst>
                  </a:tr>
                  <a:tr h="370840">
                    <a:tc>
                      <a:txBody>
                        <a:bodyPr/>
                        <a:lstStyle/>
                        <a:p>
                          <a:r>
                            <a:rPr lang="en-US" sz="2400" b="1" dirty="0" err="1">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randomly oriented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r>
                                  <a:rPr lang="en-US" sz="2400" b="0" i="1" smtClean="0">
                                    <a:latin typeface="Cambria Math" panose="02040503050406030204" pitchFamily="18" charset="0"/>
                                  </a:rPr>
                                  <m:t>𝑠𝑚𝑎𝑙𝑙</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432441828"/>
                      </a:ext>
                    </a:extLst>
                  </a:tr>
                  <a:tr h="370840">
                    <a:tc>
                      <a:txBody>
                        <a:bodyPr/>
                        <a:lstStyle/>
                        <a:p>
                          <a:r>
                            <a:rPr lang="en-US" sz="2400" b="1" dirty="0" err="1">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antiparallel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881254074"/>
                      </a:ext>
                    </a:extLst>
                  </a:tr>
                  <a:tr h="370840">
                    <a:tc>
                      <a:txBody>
                        <a:bodyPr/>
                        <a:lstStyle/>
                        <a:p>
                          <a:r>
                            <a:rPr lang="en-US" sz="2400" b="1" dirty="0">
                              <a:latin typeface="Times New Roman" pitchFamily="18" charset="0"/>
                              <a:cs typeface="Times New Roman" pitchFamily="18" charset="0"/>
                            </a:rPr>
                            <a:t>Ferrimagnetism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mixed parallel and antiparallel aligned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1821211482"/>
                      </a:ext>
                    </a:extLst>
                  </a:tr>
                  <a:tr h="370840">
                    <a:tc>
                      <a:txBody>
                        <a:bodyPr/>
                        <a:lstStyle/>
                        <a:p>
                          <a:r>
                            <a:rPr lang="en-US" sz="2400" b="1" dirty="0">
                              <a:latin typeface="Times New Roman" pitchFamily="18" charset="0"/>
                              <a:cs typeface="Times New Roman" pitchFamily="18" charset="0"/>
                            </a:rPr>
                            <a:t>Ferromagnetism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615896284"/>
                      </a:ext>
                    </a:extLst>
                  </a:tr>
                </a:tbl>
              </a:graphicData>
            </a:graphic>
          </p:graphicFrame>
        </mc:Choice>
        <mc:Fallback xmlns="">
          <p:graphicFrame>
            <p:nvGraphicFramePr>
              <p:cNvPr id="4" name="Table 3"/>
              <p:cNvGraphicFramePr>
                <a:graphicFrameLocks noGrp="1"/>
              </p:cNvGraphicFramePr>
              <p:nvPr>
                <p:extLst>
                  <p:ext uri="{D42A27DB-BD31-4B8C-83A1-F6EECF244321}">
                    <p14:modId xmlns:a14="http://schemas.microsoft.com/office/drawing/2010/main" xmlns=""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4="http://schemas.microsoft.com/office/drawing/2010/main" xmlns="" xmlns:a16="http://schemas.microsoft.com/office/drawing/2014/main" val="3036728287"/>
                        </a:ext>
                      </a:extLst>
                    </a:gridCol>
                    <a:gridCol w="4114800">
                      <a:extLst>
                        <a:ext uri="{9D8B030D-6E8A-4147-A177-3AD203B41FA5}">
                          <a16:colId xmlns:a14="http://schemas.microsoft.com/office/drawing/2010/main" xmlns="" xmlns:a16="http://schemas.microsoft.com/office/drawing/2014/main" val="789189037"/>
                        </a:ext>
                      </a:extLst>
                    </a:gridCol>
                    <a:gridCol w="3503023">
                      <a:extLst>
                        <a:ext uri="{9D8B030D-6E8A-4147-A177-3AD203B41FA5}">
                          <a16:colId xmlns:a14="http://schemas.microsoft.com/office/drawing/2010/main" xmlns="" xmlns:a16="http://schemas.microsoft.com/office/drawing/2014/main" val="3659488661"/>
                        </a:ext>
                      </a:extLst>
                    </a:gridCol>
                  </a:tblGrid>
                  <a:tr h="45720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smtClean="0">
                              <a:latin typeface="Times New Roman" pitchFamily="18" charset="0"/>
                              <a:cs typeface="Times New Roman" pitchFamily="18" charset="0"/>
                            </a:rPr>
                            <a:t>Magnetic Moments</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201391" t="-9333" r="-348" b="-1036000"/>
                          </a:stretch>
                        </a:blipFill>
                      </a:tcPr>
                    </a:tc>
                    <a:extLst>
                      <a:ext uri="{0D108BD9-81ED-4DB2-BD59-A6C34878D82A}">
                        <a16:rowId xmlns:a14="http://schemas.microsoft.com/office/drawing/2010/main" xmlns="" xmlns:a16="http://schemas.microsoft.com/office/drawing/2014/main" val="354886027"/>
                      </a:ext>
                    </a:extLst>
                  </a:tr>
                  <a:tr h="851218">
                    <a:tc>
                      <a:txBody>
                        <a:bodyPr/>
                        <a:lstStyle/>
                        <a:p>
                          <a:r>
                            <a:rPr lang="en-US" sz="2400" b="1" dirty="0" smtClean="0">
                              <a:latin typeface="Times New Roman" pitchFamily="18" charset="0"/>
                              <a:cs typeface="Times New Roman" pitchFamily="18" charset="0"/>
                            </a:rPr>
                            <a:t>Diamagnetism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8571" r="-85355" b="-455000"/>
                          </a:stretch>
                        </a:blipFill>
                      </a:tcPr>
                    </a:tc>
                    <a:tc>
                      <a:txBody>
                        <a:bodyPr/>
                        <a:lstStyle/>
                        <a:p>
                          <a:endParaRPr lang="en-US"/>
                        </a:p>
                      </a:txBody>
                      <a:tcPr>
                        <a:blipFill>
                          <a:blip r:embed="rId3"/>
                          <a:stretch>
                            <a:fillRect l="-201391" t="-58571" r="-348" b="-455000"/>
                          </a:stretch>
                        </a:blipFill>
                      </a:tcPr>
                    </a:tc>
                    <a:extLst>
                      <a:ext uri="{0D108BD9-81ED-4DB2-BD59-A6C34878D82A}">
                        <a16:rowId xmlns:a14="http://schemas.microsoft.com/office/drawing/2010/main" xmlns="" xmlns:a16="http://schemas.microsoft.com/office/drawing/2014/main" val="3595765727"/>
                      </a:ext>
                    </a:extLst>
                  </a:tr>
                  <a:tr h="851218">
                    <a:tc>
                      <a:txBody>
                        <a:bodyPr/>
                        <a:lstStyle/>
                        <a:p>
                          <a:r>
                            <a:rPr lang="en-US" sz="2400" b="1" dirty="0" err="1" smtClean="0">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158571" r="-85355" b="-355000"/>
                          </a:stretch>
                        </a:blipFill>
                      </a:tcPr>
                    </a:tc>
                    <a:tc>
                      <a:txBody>
                        <a:bodyPr/>
                        <a:lstStyle/>
                        <a:p>
                          <a:endParaRPr lang="en-US"/>
                        </a:p>
                      </a:txBody>
                      <a:tcPr>
                        <a:blipFill>
                          <a:blip r:embed="rId3"/>
                          <a:stretch>
                            <a:fillRect l="-201391" t="-158571" r="-348" b="-355000"/>
                          </a:stretch>
                        </a:blipFill>
                      </a:tcPr>
                    </a:tc>
                    <a:extLst>
                      <a:ext uri="{0D108BD9-81ED-4DB2-BD59-A6C34878D82A}">
                        <a16:rowId xmlns:a14="http://schemas.microsoft.com/office/drawing/2010/main" xmlns="" xmlns:a16="http://schemas.microsoft.com/office/drawing/2014/main" val="2432441828"/>
                      </a:ext>
                    </a:extLst>
                  </a:tr>
                  <a:tr h="851218">
                    <a:tc>
                      <a:txBody>
                        <a:bodyPr/>
                        <a:lstStyle/>
                        <a:p>
                          <a:r>
                            <a:rPr lang="en-US" sz="2400" b="1" dirty="0" err="1" smtClean="0">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60432" r="-85355" b="-257554"/>
                          </a:stretch>
                        </a:blipFill>
                      </a:tcPr>
                    </a:tc>
                    <a:tc>
                      <a:txBody>
                        <a:bodyPr/>
                        <a:lstStyle/>
                        <a:p>
                          <a:endParaRPr lang="en-US"/>
                        </a:p>
                      </a:txBody>
                      <a:tcPr>
                        <a:blipFill>
                          <a:blip r:embed="rId3"/>
                          <a:stretch>
                            <a:fillRect l="-201391" t="-260432" r="-348" b="-257554"/>
                          </a:stretch>
                        </a:blipFill>
                      </a:tcPr>
                    </a:tc>
                    <a:extLst>
                      <a:ext uri="{0D108BD9-81ED-4DB2-BD59-A6C34878D82A}">
                        <a16:rowId xmlns:a14="http://schemas.microsoft.com/office/drawing/2010/main" xmlns="" xmlns:a16="http://schemas.microsoft.com/office/drawing/2014/main" val="2881254074"/>
                      </a:ext>
                    </a:extLst>
                  </a:tr>
                  <a:tr h="1216978">
                    <a:tc>
                      <a:txBody>
                        <a:bodyPr/>
                        <a:lstStyle/>
                        <a:p>
                          <a:r>
                            <a:rPr lang="en-US" sz="2400" b="1" dirty="0" smtClean="0">
                              <a:latin typeface="Times New Roman" pitchFamily="18" charset="0"/>
                              <a:cs typeface="Times New Roman" pitchFamily="18" charset="0"/>
                            </a:rPr>
                            <a:t>Ferrimagnetism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50500" r="-85355" b="-79000"/>
                          </a:stretch>
                        </a:blipFill>
                      </a:tcPr>
                    </a:tc>
                    <a:tc>
                      <a:txBody>
                        <a:bodyPr/>
                        <a:lstStyle/>
                        <a:p>
                          <a:endParaRPr lang="en-US"/>
                        </a:p>
                      </a:txBody>
                      <a:tcPr>
                        <a:blipFill>
                          <a:blip r:embed="rId3"/>
                          <a:stretch>
                            <a:fillRect l="-201391" t="-250500" r="-348" b="-79000"/>
                          </a:stretch>
                        </a:blipFill>
                      </a:tcPr>
                    </a:tc>
                    <a:extLst>
                      <a:ext uri="{0D108BD9-81ED-4DB2-BD59-A6C34878D82A}">
                        <a16:rowId xmlns:a14="http://schemas.microsoft.com/office/drawing/2010/main" xmlns="" xmlns:a16="http://schemas.microsoft.com/office/drawing/2014/main" val="1821211482"/>
                      </a:ext>
                    </a:extLst>
                  </a:tr>
                  <a:tr h="851218">
                    <a:tc>
                      <a:txBody>
                        <a:bodyPr/>
                        <a:lstStyle/>
                        <a:p>
                          <a:r>
                            <a:rPr lang="en-US" sz="2400" b="1" dirty="0" smtClean="0">
                              <a:latin typeface="Times New Roman" pitchFamily="18" charset="0"/>
                              <a:cs typeface="Times New Roman" pitchFamily="18" charset="0"/>
                            </a:rPr>
                            <a:t>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00714" r="-85355" b="-12857"/>
                          </a:stretch>
                        </a:blipFill>
                      </a:tcPr>
                    </a:tc>
                    <a:tc>
                      <a:txBody>
                        <a:bodyPr/>
                        <a:lstStyle/>
                        <a:p>
                          <a:endParaRPr lang="en-US"/>
                        </a:p>
                      </a:txBody>
                      <a:tcPr>
                        <a:blipFill>
                          <a:blip r:embed="rId3"/>
                          <a:stretch>
                            <a:fillRect l="-201391" t="-500714" r="-348" b="-12857"/>
                          </a:stretch>
                        </a:blipFill>
                      </a:tcPr>
                    </a:tc>
                    <a:extLst>
                      <a:ext uri="{0D108BD9-81ED-4DB2-BD59-A6C34878D82A}">
                        <a16:rowId xmlns:a14="http://schemas.microsoft.com/office/drawing/2010/main" xmlns="" xmlns:a16="http://schemas.microsoft.com/office/drawing/2014/main" val="361589628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423223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1.1. Sample Industrial Materials for Manufacturing Magnetic Transmission Lines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413982" y="1825625"/>
                <a:ext cx="5850340" cy="4895850"/>
              </a:xfrm>
            </p:spPr>
            <p:txBody>
              <a:bodyPr>
                <a:normAutofit fontScale="70000" lnSpcReduction="20000"/>
              </a:bodyPr>
              <a:lstStyle/>
              <a:p>
                <a:pPr marL="0" indent="0">
                  <a:lnSpc>
                    <a:spcPct val="120000"/>
                  </a:lnSpc>
                  <a:buNone/>
                </a:pPr>
                <a:r>
                  <a:rPr lang="en-US" dirty="0" smtClean="0">
                    <a:latin typeface="Times New Roman" panose="02020603050405020304" pitchFamily="18" charset="0"/>
                    <a:cs typeface="Times New Roman" panose="02020603050405020304" pitchFamily="18" charset="0"/>
                  </a:rPr>
                  <a:t>The following materials </a:t>
                </a:r>
                <a:r>
                  <a:rPr lang="en-US" dirty="0">
                    <a:latin typeface="Times New Roman" panose="02020603050405020304" pitchFamily="18" charset="0"/>
                    <a:cs typeface="Times New Roman" panose="02020603050405020304" pitchFamily="18" charset="0"/>
                  </a:rPr>
                  <a:t>can be used for </a:t>
                </a:r>
                <a:r>
                  <a:rPr lang="en-US" dirty="0" smtClean="0">
                    <a:latin typeface="Times New Roman" panose="02020603050405020304" pitchFamily="18" charset="0"/>
                    <a:cs typeface="Times New Roman" panose="02020603050405020304" pitchFamily="18" charset="0"/>
                  </a:rPr>
                  <a:t>manufacturing </a:t>
                </a:r>
                <a:r>
                  <a:rPr lang="en-US" dirty="0">
                    <a:latin typeface="Times New Roman" panose="02020603050405020304" pitchFamily="18" charset="0"/>
                    <a:cs typeface="Times New Roman" panose="02020603050405020304" pitchFamily="18" charset="0"/>
                  </a:rPr>
                  <a:t>Magnetic Transmission Lines.</a:t>
                </a:r>
                <a:endParaRPr lang="en-US" dirty="0" smtClean="0">
                  <a:latin typeface="Times New Roman" panose="02020603050405020304" pitchFamily="18" charset="0"/>
                  <a:cs typeface="Times New Roman" panose="02020603050405020304" pitchFamily="18" charset="0"/>
                </a:endParaRP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Ferromagnetic materials: Iron, Nickel, Cobalt, Manganese alloys e.g. </a:t>
                </a:r>
                <a:r>
                  <a:rPr lang="en-US" dirty="0" err="1" smtClean="0">
                    <a:latin typeface="Times New Roman" panose="02020603050405020304" pitchFamily="18" charset="0"/>
                    <a:cs typeface="Times New Roman" panose="02020603050405020304" pitchFamily="18" charset="0"/>
                  </a:rPr>
                  <a:t>NiFe</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𝑁𝑑</m:t>
                        </m:r>
                      </m:e>
                      <m:sub>
                        <m:r>
                          <a:rPr lang="en-US" b="0" i="1" smtClean="0">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14</m:t>
                        </m:r>
                      </m:sub>
                    </m:sSub>
                    <m:r>
                      <a:rPr lang="en-US" b="0" i="1" smtClean="0">
                        <a:latin typeface="Cambria Math" panose="02040503050406030204" pitchFamily="18" charset="0"/>
                        <a:cs typeface="Times New Roman" panose="02020603050405020304" pitchFamily="18" charset="0"/>
                      </a:rPr>
                      <m:t>𝐵</m:t>
                    </m:r>
                  </m:oMath>
                </a14:m>
                <a:r>
                  <a:rPr lang="en-US" dirty="0" smtClean="0">
                    <a:latin typeface="Times New Roman" panose="02020603050405020304" pitchFamily="18" charset="0"/>
                    <a:cs typeface="Times New Roman" panose="02020603050405020304" pitchFamily="18" charset="0"/>
                  </a:rPr>
                  <a:t>, MnSb, </a:t>
                </a:r>
                <a:r>
                  <a:rPr lang="en-US" dirty="0" err="1" smtClean="0">
                    <a:latin typeface="Times New Roman" panose="02020603050405020304" pitchFamily="18" charset="0"/>
                    <a:cs typeface="Times New Roman" panose="02020603050405020304" pitchFamily="18" charset="0"/>
                  </a:rPr>
                  <a:t>MnAs</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CuAl</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𝑀𝑛</m:t>
                        </m:r>
                      </m:e>
                      <m:sub>
                        <m:r>
                          <a:rPr lang="en-US" b="0" i="1" smtClean="0">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Ferrimagnetic materials: Iron, Nickel</a:t>
                </a:r>
                <a:r>
                  <a:rPr lang="en-US" dirty="0">
                    <a:latin typeface="Times New Roman" panose="02020603050405020304" pitchFamily="18" charset="0"/>
                    <a:cs typeface="Times New Roman" panose="02020603050405020304" pitchFamily="18" charset="0"/>
                  </a:rPr>
                  <a:t>, Cobalt, </a:t>
                </a:r>
                <a:r>
                  <a:rPr lang="en-US" dirty="0" smtClean="0">
                    <a:latin typeface="Times New Roman" panose="02020603050405020304" pitchFamily="18" charset="0"/>
                    <a:cs typeface="Times New Roman" panose="02020603050405020304" pitchFamily="18" charset="0"/>
                  </a:rPr>
                  <a:t>Zinc, Manganese, </a:t>
                </a:r>
                <a:r>
                  <a:rPr lang="en-US" dirty="0" err="1" smtClean="0">
                    <a:latin typeface="Times New Roman" panose="02020603050405020304" pitchFamily="18" charset="0"/>
                    <a:cs typeface="Times New Roman" panose="02020603050405020304" pitchFamily="18" charset="0"/>
                  </a:rPr>
                  <a:t>Aluminium</a:t>
                </a:r>
                <a:r>
                  <a:rPr lang="en-US" dirty="0" smtClean="0">
                    <a:latin typeface="Times New Roman" panose="02020603050405020304" pitchFamily="18" charset="0"/>
                    <a:cs typeface="Times New Roman" panose="02020603050405020304" pitchFamily="18" charset="0"/>
                  </a:rPr>
                  <a:t> alloys e.g.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4</m:t>
                        </m:r>
                      </m:sub>
                    </m:sSub>
                  </m:oMath>
                </a14:m>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Pb</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m:t>
                        </m:r>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B</a:t>
                </a:r>
                <a14:m>
                  <m:oMath xmlns:m="http://schemas.openxmlformats.org/officeDocument/2006/math">
                    <m:r>
                      <m:rPr>
                        <m:sty m:val="p"/>
                      </m:rPr>
                      <a:rPr lang="en-US" b="0" i="0" smtClean="0">
                        <a:latin typeface="Cambria Math" panose="02040503050406030204" pitchFamily="18" charset="0"/>
                        <a:cs typeface="Times New Roman" panose="02020603050405020304" pitchFamily="18" charset="0"/>
                      </a:rPr>
                      <m:t>a</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12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NiO</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𝑌</m:t>
                        </m:r>
                      </m:e>
                      <m:sub>
                        <m:r>
                          <a:rPr lang="en-US" b="0" i="1" smtClean="0">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5</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12</m:t>
                        </m:r>
                      </m:sub>
                    </m:sSub>
                  </m:oMath>
                </a14:m>
                <a:r>
                  <a:rPr lang="en-US" dirty="0" smtClean="0">
                    <a:latin typeface="Times New Roman" panose="02020603050405020304" pitchFamily="18" charset="0"/>
                    <a:cs typeface="Times New Roman" panose="02020603050405020304" pitchFamily="18" charset="0"/>
                  </a:rPr>
                  <a:t>.</a:t>
                </a:r>
              </a:p>
              <a:p>
                <a:pPr marL="0" indent="0">
                  <a:lnSpc>
                    <a:spcPct val="120000"/>
                  </a:lnSpc>
                  <a:buNone/>
                </a:pPr>
                <a:r>
                  <a:rPr lang="en-US" dirty="0" smtClean="0">
                    <a:latin typeface="Times New Roman" panose="02020603050405020304" pitchFamily="18" charset="0"/>
                    <a:cs typeface="Times New Roman" panose="02020603050405020304" pitchFamily="18" charset="0"/>
                  </a:rPr>
                  <a:t>They have </a:t>
                </a:r>
                <a:r>
                  <a:rPr lang="en-US" dirty="0">
                    <a:latin typeface="Times New Roman" panose="02020603050405020304" pitchFamily="18" charset="0"/>
                    <a:cs typeface="Times New Roman" panose="02020603050405020304" pitchFamily="18" charset="0"/>
                  </a:rPr>
                  <a:t>a permeability that can be very high at dc, but </a:t>
                </a:r>
                <a:r>
                  <a:rPr lang="en-US" dirty="0" smtClean="0">
                    <a:latin typeface="Times New Roman" panose="02020603050405020304" pitchFamily="18" charset="0"/>
                    <a:cs typeface="Times New Roman" panose="02020603050405020304" pitchFamily="18" charset="0"/>
                  </a:rPr>
                  <a:t>decreases </a:t>
                </a:r>
                <a:r>
                  <a:rPr lang="en-US" dirty="0">
                    <a:latin typeface="Times New Roman" panose="02020603050405020304" pitchFamily="18" charset="0"/>
                    <a:cs typeface="Times New Roman" panose="02020603050405020304" pitchFamily="18" charset="0"/>
                  </a:rPr>
                  <a:t>quickly with increasing frequency according to </a:t>
                </a:r>
                <a:r>
                  <a:rPr lang="en-US" dirty="0" err="1" smtClean="0">
                    <a:latin typeface="Times New Roman" panose="02020603050405020304" pitchFamily="18" charset="0"/>
                    <a:cs typeface="Times New Roman" panose="02020603050405020304" pitchFamily="18" charset="0"/>
                  </a:rPr>
                  <a:t>Snoek’s</a:t>
                </a:r>
                <a:r>
                  <a:rPr lang="en-US" dirty="0" smtClean="0">
                    <a:latin typeface="Times New Roman" panose="02020603050405020304" pitchFamily="18" charset="0"/>
                    <a:cs typeface="Times New Roman" panose="02020603050405020304" pitchFamily="18" charset="0"/>
                  </a:rPr>
                  <a:t> law. These materials are electric insulators or semiconductors.</a:t>
                </a:r>
                <a:endParaRPr lang="en-US" dirty="0">
                  <a:latin typeface="Times New Roman" panose="02020603050405020304" pitchFamily="18" charset="0"/>
                  <a:cs typeface="Times New Roman" panose="02020603050405020304" pitchFamily="18" charset="0"/>
                </a:endParaRP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413982" y="1825625"/>
                <a:ext cx="5850340" cy="4895850"/>
              </a:xfrm>
              <a:blipFill>
                <a:blip r:embed="rId2"/>
                <a:stretch>
                  <a:fillRect l="-1146" t="-622" r="-625"/>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latin typeface="Times New Roman" panose="02020603050405020304" pitchFamily="18" charset="0"/>
                <a:cs typeface="Times New Roman" panose="02020603050405020304" pitchFamily="18" charset="0"/>
              </a:rPr>
              <a:t>Modeling and Simulation of Magnetic Transmission Lines</a:t>
            </a:r>
            <a:endParaRPr lang="en-US">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11</a:t>
            </a:fld>
            <a:endParaRPr lang="en-US">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0648" y="2043989"/>
            <a:ext cx="5428845" cy="3715366"/>
          </a:xfrm>
          <a:prstGeom prst="rect">
            <a:avLst/>
          </a:prstGeom>
          <a:ln>
            <a:solidFill>
              <a:schemeClr val="tx1"/>
            </a:solidFill>
          </a:ln>
        </p:spPr>
      </p:pic>
      <p:sp>
        <p:nvSpPr>
          <p:cNvPr id="2" name="TextBox 1"/>
          <p:cNvSpPr txBox="1"/>
          <p:nvPr/>
        </p:nvSpPr>
        <p:spPr>
          <a:xfrm>
            <a:off x="6490648" y="5912601"/>
            <a:ext cx="5428846" cy="200055"/>
          </a:xfrm>
          <a:prstGeom prst="rect">
            <a:avLst/>
          </a:prstGeom>
          <a:noFill/>
        </p:spPr>
        <p:txBody>
          <a:bodyPr wrap="square" rtlCol="0">
            <a:spAutoFit/>
          </a:bodyPr>
          <a:lstStyle/>
          <a:p>
            <a:r>
              <a:rPr lang="en-US" sz="700" dirty="0" smtClean="0"/>
              <a:t>Source: https</a:t>
            </a:r>
            <a:r>
              <a:rPr lang="en-US" sz="700" dirty="0"/>
              <a:t>://www.researchgate.net/publication/321357089_Magnetic_material_selection_for_EMI_filters/figures?lo=1</a:t>
            </a:r>
          </a:p>
        </p:txBody>
      </p:sp>
    </p:spTree>
    <p:extLst>
      <p:ext uri="{BB962C8B-B14F-4D97-AF65-F5344CB8AC3E}">
        <p14:creationId xmlns:p14="http://schemas.microsoft.com/office/powerpoint/2010/main" val="41748422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Susceptibility</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12</a:t>
            </a:fld>
            <a:endParaRPr lang="en-US">
              <a:latin typeface="Times New Roman" pitchFamily="18" charset="0"/>
              <a:cs typeface="Times New Roman" pitchFamily="18" charset="0"/>
            </a:endParaRPr>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870361" y="1972121"/>
            <a:ext cx="5337175" cy="4005580"/>
          </a:xfrm>
          <a:prstGeom prst="rect">
            <a:avLst/>
          </a:prstGeom>
          <a:noFill/>
          <a:ln>
            <a:solidFill>
              <a:schemeClr val="tx1"/>
            </a:solidFill>
          </a:ln>
        </p:spPr>
      </p:pic>
      <p:sp>
        <p:nvSpPr>
          <p:cNvPr id="8" name="TextBox 7"/>
          <p:cNvSpPr txBox="1"/>
          <p:nvPr/>
        </p:nvSpPr>
        <p:spPr>
          <a:xfrm>
            <a:off x="941696" y="1787857"/>
            <a:ext cx="4722125" cy="4524315"/>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When a ferromagnetic material is magnetized, the susceptibility follows the a non-linear curve.</a:t>
            </a:r>
          </a:p>
          <a:p>
            <a:pPr marL="457200" indent="-457200">
              <a:buFont typeface="+mj-lt"/>
              <a:buAutoNum type="arabicPeriod"/>
            </a:pPr>
            <a:r>
              <a:rPr lang="en-US" sz="2400" dirty="0">
                <a:latin typeface="Times New Roman" pitchFamily="18" charset="0"/>
                <a:cs typeface="Times New Roman" pitchFamily="18" charset="0"/>
              </a:rPr>
              <a:t>When the material is saturated, the magnetic susceptibility becomes zero. </a:t>
            </a:r>
          </a:p>
          <a:p>
            <a:pPr marL="457200" indent="-457200">
              <a:buFont typeface="+mj-lt"/>
              <a:buAutoNum type="arabicPeriod"/>
            </a:pPr>
            <a:r>
              <a:rPr lang="en-US" sz="2400" dirty="0">
                <a:latin typeface="Times New Roman" pitchFamily="18" charset="0"/>
                <a:cs typeface="Times New Roman" pitchFamily="18" charset="0"/>
              </a:rPr>
              <a:t>Besides Magnetic Field Intensity, permeability is strongly dependent on chemical composition, crystal structure, stress, temperature and time after magnetization</a:t>
            </a:r>
          </a:p>
        </p:txBody>
      </p:sp>
    </p:spTree>
    <p:extLst>
      <p:ext uri="{BB962C8B-B14F-4D97-AF65-F5344CB8AC3E}">
        <p14:creationId xmlns:p14="http://schemas.microsoft.com/office/powerpoint/2010/main" val="20596645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Hysteresis</a:t>
            </a:r>
          </a:p>
        </p:txBody>
      </p:sp>
      <p:sp>
        <p:nvSpPr>
          <p:cNvPr id="3" name="TextBox 2"/>
          <p:cNvSpPr txBox="1"/>
          <p:nvPr/>
        </p:nvSpPr>
        <p:spPr>
          <a:xfrm>
            <a:off x="838200" y="1861849"/>
            <a:ext cx="5202382" cy="3785652"/>
          </a:xfrm>
          <a:prstGeom prst="rect">
            <a:avLst/>
          </a:prstGeom>
          <a:noFill/>
        </p:spPr>
        <p:txBody>
          <a:bodyPr wrap="square" rtlCol="0">
            <a:spAutoFit/>
          </a:bodyPr>
          <a:lstStyle/>
          <a:p>
            <a:pPr marL="457200" indent="-457200" algn="just">
              <a:buFont typeface="+mj-lt"/>
              <a:buAutoNum type="arabicPeriod"/>
            </a:pPr>
            <a:r>
              <a:rPr lang="en-US" sz="2400" dirty="0">
                <a:latin typeface="Times New Roman" pitchFamily="18" charset="0"/>
                <a:cs typeface="Times New Roman" pitchFamily="18" charset="0"/>
              </a:rPr>
              <a:t>Ferromagnetic materials are non-linear as their permeability varies with the strength of applied field intensity.</a:t>
            </a:r>
          </a:p>
          <a:p>
            <a:pPr marL="457200" indent="-457200" algn="just">
              <a:buFont typeface="+mj-lt"/>
              <a:buAutoNum type="arabicPeriod"/>
            </a:pPr>
            <a:r>
              <a:rPr lang="en-US" sz="2400" dirty="0">
                <a:latin typeface="Times New Roman" pitchFamily="18" charset="0"/>
                <a:cs typeface="Times New Roman" pitchFamily="18" charset="0"/>
              </a:rPr>
              <a:t>The flux in a ferromagnetic material depends on the instantaneous Magnetomotive force and its history. </a:t>
            </a:r>
          </a:p>
          <a:p>
            <a:pPr marL="457200" indent="-457200" algn="just">
              <a:buFont typeface="+mj-lt"/>
              <a:buAutoNum type="arabicPeriod"/>
            </a:pPr>
            <a:r>
              <a:rPr lang="en-US" sz="2400" dirty="0">
                <a:latin typeface="Times New Roman" pitchFamily="18" charset="0"/>
                <a:cs typeface="Times New Roman" pitchFamily="18" charset="0"/>
              </a:rPr>
              <a:t>At high magnetic field intensity, the material saturates, limiting further increase of Magnetic Flux.</a:t>
            </a:r>
          </a:p>
        </p:txBody>
      </p:sp>
      <p:sp>
        <p:nvSpPr>
          <p:cNvPr id="7" name="Footer Placeholder 6"/>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8" name="Slide Number Placeholder 7"/>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13</a:t>
            </a:fld>
            <a:endParaRPr lang="en-US">
              <a:latin typeface="Times New Roman" pitchFamily="18" charset="0"/>
              <a:cs typeface="Times New Roman" pitchFamily="18" charset="0"/>
            </a:endParaRPr>
          </a:p>
        </p:txBody>
      </p:sp>
      <p:pic>
        <p:nvPicPr>
          <p:cNvPr id="10" name="Picture 9"/>
          <p:cNvPicPr/>
          <p:nvPr/>
        </p:nvPicPr>
        <p:blipFill>
          <a:blip r:embed="rId2">
            <a:extLst>
              <a:ext uri="{28A0092B-C50C-407E-A947-70E740481C1C}">
                <a14:useLocalDpi xmlns:a14="http://schemas.microsoft.com/office/drawing/2010/main" val="0"/>
              </a:ext>
            </a:extLst>
          </a:blip>
          <a:srcRect/>
          <a:stretch>
            <a:fillRect/>
          </a:stretch>
        </p:blipFill>
        <p:spPr bwMode="auto">
          <a:xfrm>
            <a:off x="6205181" y="1753790"/>
            <a:ext cx="5332095" cy="4001770"/>
          </a:xfrm>
          <a:prstGeom prst="rect">
            <a:avLst/>
          </a:prstGeom>
          <a:noFill/>
          <a:ln>
            <a:solidFill>
              <a:schemeClr val="tx1"/>
            </a:solidFill>
          </a:ln>
        </p:spPr>
      </p:pic>
    </p:spTree>
    <p:extLst>
      <p:ext uri="{BB962C8B-B14F-4D97-AF65-F5344CB8AC3E}">
        <p14:creationId xmlns:p14="http://schemas.microsoft.com/office/powerpoint/2010/main" val="21808687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Dielectric and Diamagnetic Losses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14</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65996" y="2087059"/>
            <a:ext cx="5100747" cy="3828469"/>
          </a:xfrm>
          <a:prstGeom prst="rect">
            <a:avLst/>
          </a:prstGeom>
          <a:noFill/>
          <a:ln>
            <a:solidFill>
              <a:schemeClr val="tx1"/>
            </a:solidFill>
          </a:ln>
        </p:spPr>
      </p:pic>
      <mc:AlternateContent xmlns:mc="http://schemas.openxmlformats.org/markup-compatibility/2006" xmlns:a14="http://schemas.microsoft.com/office/drawing/2010/main">
        <mc:Choice Requires="a14">
          <p:sp>
            <p:nvSpPr>
              <p:cNvPr id="7" name="TextBox 6"/>
              <p:cNvSpPr txBox="1"/>
              <p:nvPr/>
            </p:nvSpPr>
            <p:spPr>
              <a:xfrm>
                <a:off x="579055" y="1690688"/>
                <a:ext cx="4926841" cy="3677032"/>
              </a:xfrm>
              <a:prstGeom prst="rect">
                <a:avLst/>
              </a:prstGeom>
              <a:noFill/>
            </p:spPr>
            <p:txBody>
              <a:bodyPr wrap="square" rtlCol="0">
                <a:spAutoFit/>
              </a:bodyPr>
              <a:lstStyle/>
              <a:p>
                <a:pPr algn="just"/>
                <a:r>
                  <a:rPr lang="en-US" sz="2400" dirty="0">
                    <a:latin typeface="Times New Roman" pitchFamily="18" charset="0"/>
                    <a:cs typeface="Times New Roman" pitchFamily="18" charset="0"/>
                  </a:rPr>
                  <a:t>During Lorentz resonance, lattice vibrations or electronic resonance, the harmonic oscillations become extreme. The in-phase flux cancels the anti-phase flux so the observed permittivity and permeability drops. </a:t>
                </a:r>
              </a:p>
              <a:p>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𝜇</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0</m:t>
                          </m:r>
                        </m:sub>
                      </m:sSub>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e>
                      </m:d>
                      <m:r>
                        <a:rPr lang="en-US" sz="2400" i="1">
                          <a:latin typeface="Cambria Math" panose="02040503050406030204" pitchFamily="18" charset="0"/>
                        </a:rPr>
                        <m:t> </m:t>
                      </m:r>
                    </m:oMath>
                  </m:oMathPara>
                </a14:m>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𝜀</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𝜀</m:t>
                          </m:r>
                        </m:e>
                        <m:sub>
                          <m:r>
                            <a:rPr lang="en-US" sz="2400" i="1">
                              <a:latin typeface="Cambria Math" panose="02040503050406030204" pitchFamily="18" charset="0"/>
                            </a:rPr>
                            <m:t>0</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m:t>
                          </m:r>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𝜎</m:t>
                          </m:r>
                        </m:num>
                        <m:den>
                          <m:r>
                            <a:rPr lang="en-US" sz="2400" i="1">
                              <a:latin typeface="Cambria Math" panose="02040503050406030204" pitchFamily="18" charset="0"/>
                            </a:rPr>
                            <m:t>𝜔</m:t>
                          </m:r>
                        </m:den>
                      </m:f>
                      <m:r>
                        <a:rPr lang="en-US" sz="2400" i="1">
                          <a:latin typeface="Cambria Math" panose="02040503050406030204" pitchFamily="18" charset="0"/>
                        </a:rPr>
                        <m:t>))</m:t>
                      </m:r>
                    </m:oMath>
                  </m:oMathPara>
                </a14:m>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79055" y="1690688"/>
                <a:ext cx="4926841" cy="3677032"/>
              </a:xfrm>
              <a:prstGeom prst="rect">
                <a:avLst/>
              </a:prstGeom>
              <a:blipFill rotWithShape="1">
                <a:blip r:embed="rId3"/>
                <a:stretch>
                  <a:fillRect l="-1980" t="-1325" r="-1856"/>
                </a:stretch>
              </a:blipFill>
            </p:spPr>
            <p:txBody>
              <a:bodyPr/>
              <a:lstStyle/>
              <a:p>
                <a:r>
                  <a:rPr lang="en-US">
                    <a:noFill/>
                  </a:rPr>
                  <a:t> </a:t>
                </a:r>
              </a:p>
            </p:txBody>
          </p:sp>
        </mc:Fallback>
      </mc:AlternateContent>
    </p:spTree>
    <p:extLst>
      <p:ext uri="{BB962C8B-B14F-4D97-AF65-F5344CB8AC3E}">
        <p14:creationId xmlns:p14="http://schemas.microsoft.com/office/powerpoint/2010/main" val="10707026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1.1. Other Losses in Magnetic Cores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725612"/>
            <a:ext cx="10515600" cy="5032376"/>
          </a:xfrm>
        </p:spPr>
        <p:txBody>
          <a:bodyPr>
            <a:normAutofit/>
          </a:bodyPr>
          <a:lstStyle/>
          <a:p>
            <a:pPr marL="0" indent="0">
              <a:buNone/>
            </a:pPr>
            <a:r>
              <a:rPr lang="en-US" dirty="0" smtClean="0">
                <a:latin typeface="Times New Roman" pitchFamily="18" charset="0"/>
                <a:cs typeface="Times New Roman" pitchFamily="18" charset="0"/>
              </a:rPr>
              <a:t>Non-linear, Frequency dependent energy </a:t>
            </a:r>
            <a:r>
              <a:rPr lang="en-US" dirty="0">
                <a:latin typeface="Times New Roman" pitchFamily="18" charset="0"/>
                <a:cs typeface="Times New Roman" pitchFamily="18" charset="0"/>
              </a:rPr>
              <a:t>loss </a:t>
            </a:r>
            <a:r>
              <a:rPr lang="en-US" dirty="0" smtClean="0">
                <a:latin typeface="Times New Roman" pitchFamily="18" charset="0"/>
                <a:cs typeface="Times New Roman" pitchFamily="18" charset="0"/>
              </a:rPr>
              <a:t>effects in magnetic materials: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Core Residual Loss</a:t>
            </a:r>
          </a:p>
          <a:p>
            <a:r>
              <a:rPr lang="en-US" dirty="0">
                <a:latin typeface="Times New Roman" pitchFamily="18" charset="0"/>
                <a:cs typeface="Times New Roman" pitchFamily="18" charset="0"/>
              </a:rPr>
              <a:t>Core Eddy Current </a:t>
            </a:r>
            <a:r>
              <a:rPr lang="en-US" dirty="0" smtClean="0">
                <a:latin typeface="Times New Roman" pitchFamily="18" charset="0"/>
                <a:cs typeface="Times New Roman" pitchFamily="18" charset="0"/>
              </a:rPr>
              <a:t>Loss</a:t>
            </a:r>
          </a:p>
          <a:p>
            <a:r>
              <a:rPr lang="en-US" dirty="0" smtClean="0">
                <a:latin typeface="Times New Roman" pitchFamily="18" charset="0"/>
                <a:cs typeface="Times New Roman" pitchFamily="18" charset="0"/>
              </a:rPr>
              <a:t>Conductance 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Skin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Proximity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Dielectric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Circulating Currents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4892467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62479" y="873715"/>
            <a:ext cx="10515600" cy="2852737"/>
          </a:xfrm>
        </p:spPr>
        <p:txBody>
          <a:bodyPr/>
          <a:lstStyle/>
          <a:p>
            <a:pPr algn="ctr"/>
            <a:r>
              <a:rPr lang="en-US" dirty="0">
                <a:latin typeface="Times New Roman" pitchFamily="18" charset="0"/>
                <a:cs typeface="Times New Roman" pitchFamily="18" charset="0"/>
              </a:rPr>
              <a:t>2. Magnetic Circuit Modeling</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41705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Times New Roman" pitchFamily="18" charset="0"/>
                <a:cs typeface="Times New Roman" pitchFamily="18" charset="0"/>
              </a:rPr>
              <a:t>2. Three Magnetic Circuit Models</a:t>
            </a:r>
          </a:p>
        </p:txBody>
      </p:sp>
      <p:sp>
        <p:nvSpPr>
          <p:cNvPr id="7" name="Content Placeholder 6"/>
          <p:cNvSpPr>
            <a:spLocks noGrp="1"/>
          </p:cNvSpPr>
          <p:nvPr>
            <p:ph idx="1"/>
          </p:nvPr>
        </p:nvSpPr>
        <p:spPr/>
        <p:txBody>
          <a:bodyPr/>
          <a:lstStyle/>
          <a:p>
            <a:pPr marL="0" indent="0">
              <a:buNone/>
            </a:pPr>
            <a:r>
              <a:rPr lang="en-US" dirty="0">
                <a:latin typeface="Times New Roman" pitchFamily="18" charset="0"/>
                <a:cs typeface="Times New Roman" pitchFamily="18" charset="0"/>
              </a:rPr>
              <a:t>This chapter discusses three magnetic circuit </a:t>
            </a:r>
            <a:r>
              <a:rPr lang="en-US" dirty="0" smtClean="0">
                <a:latin typeface="Times New Roman" pitchFamily="18" charset="0"/>
                <a:cs typeface="Times New Roman" pitchFamily="18" charset="0"/>
              </a:rPr>
              <a:t>models for Ferromagnetic Transmission Lines: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itchFamily="18" charset="0"/>
                <a:cs typeface="Times New Roman" pitchFamily="18" charset="0"/>
              </a:rPr>
              <a:t>DC Non-linear Reluctance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Low Frequency Permeance-Capacitance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High Frequency Magnetic </a:t>
            </a:r>
            <a:r>
              <a:rPr lang="en-US" dirty="0">
                <a:latin typeface="Times New Roman" pitchFamily="18" charset="0"/>
                <a:cs typeface="Times New Roman" pitchFamily="18" charset="0"/>
              </a:rPr>
              <a:t>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40671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04554" y="2074460"/>
            <a:ext cx="10515600" cy="1641854"/>
          </a:xfrm>
        </p:spPr>
        <p:txBody>
          <a:bodyPr/>
          <a:lstStyle/>
          <a:p>
            <a:r>
              <a:rPr lang="en-US" dirty="0">
                <a:latin typeface="Times New Roman" pitchFamily="18" charset="0"/>
                <a:cs typeface="Times New Roman" pitchFamily="18" charset="0"/>
              </a:rPr>
              <a:t>2.1. Magnetic Reluctance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402266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p:pic>
        <p:nvPicPr>
          <p:cNvPr id="4" name="Picture 3"/>
          <p:cNvPicPr>
            <a:picLocks noChangeAspect="1"/>
          </p:cNvPicPr>
          <p:nvPr/>
        </p:nvPicPr>
        <p:blipFill rotWithShape="1">
          <a:blip r:embed="rId2"/>
          <a:srcRect l="15869" t="42601" r="50994" b="14400"/>
          <a:stretch/>
        </p:blipFill>
        <p:spPr>
          <a:xfrm>
            <a:off x="6176750" y="2316886"/>
            <a:ext cx="4632278" cy="3566855"/>
          </a:xfrm>
          <a:prstGeom prst="rect">
            <a:avLst/>
          </a:prstGeom>
          <a:ln>
            <a:solidFill>
              <a:schemeClr val="tx1"/>
            </a:solidFill>
          </a:ln>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19</a:t>
            </a:fld>
            <a:endParaRPr lang="en-US">
              <a:latin typeface="Times New Roman" pitchFamily="18" charset="0"/>
              <a:cs typeface="Times New Roman" pitchFamily="18" charset="0"/>
            </a:endParaRPr>
          </a:p>
        </p:txBody>
      </p:sp>
      <p:pic>
        <p:nvPicPr>
          <p:cNvPr id="7" name="Picture 6"/>
          <p:cNvPicPr/>
          <p:nvPr/>
        </p:nvPicPr>
        <p:blipFill rotWithShape="1">
          <a:blip r:embed="rId3"/>
          <a:srcRect l="22522" r="29258"/>
          <a:stretch/>
        </p:blipFill>
        <p:spPr>
          <a:xfrm>
            <a:off x="805218" y="2316886"/>
            <a:ext cx="4757382" cy="3516199"/>
          </a:xfrm>
          <a:prstGeom prst="rect">
            <a:avLst/>
          </a:prstGeom>
          <a:ln>
            <a:solidFill>
              <a:schemeClr val="tx1"/>
            </a:solidFill>
          </a:ln>
        </p:spPr>
      </p:pic>
    </p:spTree>
    <p:extLst>
      <p:ext uri="{BB962C8B-B14F-4D97-AF65-F5344CB8AC3E}">
        <p14:creationId xmlns:p14="http://schemas.microsoft.com/office/powerpoint/2010/main" val="6291702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Research Objectives</a:t>
            </a:r>
            <a:endParaRPr lang="en-US" dirty="0"/>
          </a:p>
        </p:txBody>
      </p:sp>
      <p:sp>
        <p:nvSpPr>
          <p:cNvPr id="3" name="Content Placeholder 2"/>
          <p:cNvSpPr>
            <a:spLocks noGrp="1"/>
          </p:cNvSpPr>
          <p:nvPr>
            <p:ph idx="1"/>
          </p:nvPr>
        </p:nvSpPr>
        <p:spPr>
          <a:xfrm>
            <a:off x="838200" y="1825624"/>
            <a:ext cx="10515600" cy="4530725"/>
          </a:xfrm>
        </p:spPr>
        <p:txBody>
          <a:bodyPr>
            <a:normAutofit/>
          </a:bodyPr>
          <a:lstStyle/>
          <a:p>
            <a:r>
              <a:rPr lang="en-US" dirty="0" smtClean="0">
                <a:latin typeface="Times New Roman" pitchFamily="18" charset="0"/>
                <a:cs typeface="Times New Roman" pitchFamily="18" charset="0"/>
              </a:rPr>
              <a:t>Model and Simulate dispersive, </a:t>
            </a:r>
            <a:r>
              <a:rPr lang="en-US" dirty="0" err="1" smtClean="0">
                <a:latin typeface="Times New Roman" pitchFamily="18" charset="0"/>
                <a:cs typeface="Times New Roman" pitchFamily="18" charset="0"/>
              </a:rPr>
              <a:t>lossy</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and gyromagnetic Ferrites.</a:t>
            </a:r>
          </a:p>
          <a:p>
            <a:r>
              <a:rPr lang="en-US" dirty="0" smtClean="0">
                <a:latin typeface="Times New Roman" pitchFamily="18" charset="0"/>
                <a:cs typeface="Times New Roman" pitchFamily="18" charset="0"/>
              </a:rPr>
              <a:t>Analyze the relation between Magnetomotive force and the flow of Magnetic Flux for Magnetic Transmission Lines. </a:t>
            </a:r>
          </a:p>
          <a:p>
            <a:r>
              <a:rPr lang="en-US" dirty="0" smtClean="0">
                <a:latin typeface="Times New Roman" pitchFamily="18" charset="0"/>
                <a:cs typeface="Times New Roman" pitchFamily="18" charset="0"/>
              </a:rPr>
              <a:t>Study the causes and effects of signal </a:t>
            </a:r>
            <a:r>
              <a:rPr lang="en-US" dirty="0">
                <a:latin typeface="Times New Roman" pitchFamily="18" charset="0"/>
                <a:cs typeface="Times New Roman" pitchFamily="18" charset="0"/>
              </a:rPr>
              <a:t>delay, distortion and </a:t>
            </a:r>
            <a:r>
              <a:rPr lang="en-US" dirty="0" smtClean="0">
                <a:latin typeface="Times New Roman" pitchFamily="18" charset="0"/>
                <a:cs typeface="Times New Roman" pitchFamily="18" charset="0"/>
              </a:rPr>
              <a:t>attenuation in Magnetic Transmission Lines.</a:t>
            </a:r>
          </a:p>
          <a:p>
            <a:r>
              <a:rPr lang="en-US" dirty="0" smtClean="0">
                <a:latin typeface="Times New Roman" pitchFamily="18" charset="0"/>
                <a:cs typeface="Times New Roman" pitchFamily="18" charset="0"/>
              </a:rPr>
              <a:t>Investigate the effects of frequency </a:t>
            </a:r>
            <a:r>
              <a:rPr lang="en-US" dirty="0">
                <a:latin typeface="Times New Roman" pitchFamily="18" charset="0"/>
                <a:cs typeface="Times New Roman" pitchFamily="18" charset="0"/>
              </a:rPr>
              <a:t>dependent </a:t>
            </a:r>
            <a:r>
              <a:rPr lang="en-US" dirty="0" smtClean="0">
                <a:latin typeface="Times New Roman" pitchFamily="18" charset="0"/>
                <a:cs typeface="Times New Roman" pitchFamily="18" charset="0"/>
              </a:rPr>
              <a:t>conductivity and permeability on Flux Leakage, Eddy current losses and Core losses. </a:t>
            </a:r>
            <a:endParaRPr lang="en-US" dirty="0" smtClean="0"/>
          </a:p>
          <a:p>
            <a:r>
              <a:rPr lang="en-US" dirty="0" smtClean="0">
                <a:latin typeface="Times New Roman" panose="02020603050405020304" pitchFamily="18" charset="0"/>
                <a:cs typeface="Times New Roman" panose="02020603050405020304" pitchFamily="18" charset="0"/>
              </a:rPr>
              <a:t>Study the transient effects of microwave Frequency ferromagnetic resonance in saturated gyromagnetic Ferrites.</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2</a:t>
            </a:fld>
            <a:endParaRPr lang="en-US"/>
          </a:p>
        </p:txBody>
      </p:sp>
    </p:spTree>
    <p:extLst>
      <p:ext uri="{BB962C8B-B14F-4D97-AF65-F5344CB8AC3E}">
        <p14:creationId xmlns:p14="http://schemas.microsoft.com/office/powerpoint/2010/main" val="31068114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879975"/>
              </a:xfrm>
            </p:spPr>
            <p:txBody>
              <a:bodyPr>
                <a:normAutofit/>
              </a:bodyPr>
              <a:lstStyle/>
              <a:p>
                <a:r>
                  <a:rPr lang="en-US" sz="2600" dirty="0">
                    <a:latin typeface="Times New Roman" pitchFamily="18" charset="0"/>
                    <a:cs typeface="Times New Roman" pitchFamily="18" charset="0"/>
                  </a:rPr>
                  <a:t>H. A. Rowland’s Law (1873) is the counterpart of G. Ohm’s Law (1827) for Magnetic circuits. Complex Reluctance Model defines Magnetic reluctance as the ratio of sinusoidal Magnetomotive Force and sinusoidal Magnetic Flux.</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b="0"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b="1" i="1">
                                  <a:latin typeface="Cambria Math" panose="02040503050406030204" pitchFamily="18" charset="0"/>
                                </a:rPr>
                                <m:t>𝓕</m:t>
                              </m:r>
                            </m:e>
                            <m:sub>
                              <m:r>
                                <a:rPr lang="en-US" i="1">
                                  <a:latin typeface="Cambria Math" panose="02040503050406030204" pitchFamily="18" charset="0"/>
                                  <a:ea typeface="Cambria Math" panose="02040503050406030204" pitchFamily="18" charset="0"/>
                                </a:rPr>
                                <m:t>𝑚</m:t>
                              </m:r>
                            </m:sub>
                          </m:sSub>
                        </m:num>
                        <m:den>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ea typeface="Cambria Math" panose="02040503050406030204" pitchFamily="18" charset="0"/>
                                </a:rPr>
                                <m:t>𝑚</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𝑯</m:t>
                              </m:r>
                              <m:r>
                                <a:rPr lang="en-US" i="1">
                                  <a:latin typeface="Cambria Math" panose="02040503050406030204" pitchFamily="18" charset="0"/>
                                </a:rPr>
                                <m:t>.</m:t>
                              </m:r>
                              <m:r>
                                <a:rPr lang="en-US" i="1">
                                  <a:latin typeface="Cambria Math" panose="02040503050406030204" pitchFamily="18" charset="0"/>
                                </a:rPr>
                                <m:t>𝑑𝑙</m:t>
                              </m:r>
                            </m:e>
                          </m:nary>
                        </m:num>
                        <m:den>
                          <m:nary>
                            <m:naryPr>
                              <m:chr m:val="∬"/>
                              <m:limLoc m:val="undOvr"/>
                              <m:subHide m:val="on"/>
                              <m:supHide m:val="on"/>
                              <m:ctrlPr>
                                <a:rPr lang="en-US" b="0" i="1" smtClean="0">
                                  <a:latin typeface="Cambria Math" panose="02040503050406030204" pitchFamily="18" charset="0"/>
                                </a:rPr>
                              </m:ctrlPr>
                            </m:naryPr>
                            <m:sub/>
                            <m:sup/>
                            <m:e>
                              <m:r>
                                <a:rPr lang="en-US" b="1" i="1" smtClean="0">
                                  <a:latin typeface="Cambria Math" panose="02040503050406030204" pitchFamily="18" charset="0"/>
                                </a:rPr>
                                <m:t>𝑩</m:t>
                              </m:r>
                              <m:r>
                                <a:rPr lang="en-US" b="0" i="1" smtClean="0">
                                  <a:latin typeface="Cambria Math" panose="02040503050406030204" pitchFamily="18" charset="0"/>
                                </a:rPr>
                                <m:t>.</m:t>
                              </m:r>
                              <m:r>
                                <a:rPr lang="en-US" b="0" i="1" smtClean="0">
                                  <a:latin typeface="Cambria Math" panose="02040503050406030204" pitchFamily="18" charset="0"/>
                                </a:rPr>
                                <m:t>𝑑𝑆</m:t>
                              </m:r>
                            </m:e>
                          </m:nary>
                        </m:den>
                      </m:f>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r>
                            <a:rPr lang="en-US" b="1" i="1">
                              <a:latin typeface="Cambria Math" panose="02040503050406030204" pitchFamily="18" charset="0"/>
                              <a:ea typeface="Cambria Math" panose="02040503050406030204" pitchFamily="18" charset="0"/>
                            </a:rPr>
                            <m:t>∅</m:t>
                          </m:r>
                        </m:sup>
                      </m:sSup>
                    </m:oMath>
                  </m:oMathPara>
                </a14:m>
                <a:endParaRPr lang="en-US" dirty="0">
                  <a:latin typeface="Times New Roman" pitchFamily="18" charset="0"/>
                  <a:cs typeface="Times New Roman" pitchFamily="18" charset="0"/>
                </a:endParaRPr>
              </a:p>
              <a:p>
                <a:r>
                  <a:rPr lang="en-US" sz="2600" dirty="0">
                    <a:latin typeface="Times New Roman" pitchFamily="18" charset="0"/>
                    <a:cs typeface="Times New Roman" pitchFamily="18" charset="0"/>
                  </a:rPr>
                  <a:t>Lossy Complex Magnetic Reluctance is non-linear and varies with the magnetic field. It resists Magnetic flux.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879975"/>
              </a:xfrm>
              <a:blipFill rotWithShape="1">
                <a:blip r:embed="rId2"/>
                <a:stretch>
                  <a:fillRect l="-928" t="-1873" r="-11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095212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Inconsistency in Complex Magnetic Reluctance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latin typeface="Times New Roman" pitchFamily="18" charset="0"/>
                    <a:cs typeface="Times New Roman" pitchFamily="18" charset="0"/>
                  </a:rPr>
                  <a:t>In 1969, R. W. Buntenbach proved that the model is not power invariant. Reluctance Power Loss cannot be calculated using Joule Heating Law (1842) Analogy due to dimensional inconsistency:</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𝑒</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𝐼</m:t>
                              </m:r>
                            </m:e>
                            <m:sub>
                              <m:r>
                                <a:rPr lang="en-US" i="1">
                                  <a:latin typeface="Cambria Math" panose="02040503050406030204" pitchFamily="18" charset="0"/>
                                </a:rPr>
                                <m:t>𝑒</m:t>
                              </m:r>
                            </m:sub>
                            <m:sup>
                              <m:r>
                                <a:rPr lang="en-US" i="1">
                                  <a:latin typeface="Cambria Math" panose="02040503050406030204" pitchFamily="18" charset="0"/>
                                </a:rPr>
                                <m:t>2</m:t>
                              </m:r>
                            </m:sup>
                          </m:sSubSup>
                        </m:e>
                      </m:d>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𝑒</m:t>
                              </m:r>
                            </m:sub>
                          </m:sSub>
                        </m:e>
                      </m:d>
                      <m:r>
                        <a:rPr lang="en-US" i="1">
                          <a:latin typeface="Cambria Math" panose="02040503050406030204" pitchFamily="18" charset="0"/>
                        </a:rPr>
                        <m:t>=</m:t>
                      </m:r>
                      <m:r>
                        <a:rPr lang="en-US" i="1">
                          <a:latin typeface="Cambria Math" panose="02040503050406030204" pitchFamily="18" charset="0"/>
                        </a:rPr>
                        <m:t>𝐴𝑚𝑝𝑒𝑟𝑒</m:t>
                      </m:r>
                      <m:r>
                        <a:rPr lang="en-US" i="1">
                          <a:latin typeface="Cambria Math" panose="02040503050406030204" pitchFamily="18" charset="0"/>
                        </a:rPr>
                        <m:t>.</m:t>
                      </m:r>
                      <m:r>
                        <a:rPr lang="en-US" i="1">
                          <a:latin typeface="Cambria Math" panose="02040503050406030204" pitchFamily="18" charset="0"/>
                        </a:rPr>
                        <m:t>𝑉𝑜𝑙𝑡</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𝑏𝑢𝑡</m:t>
                      </m:r>
                      <m:r>
                        <a:rPr lang="en-US" i="1">
                          <a:latin typeface="Cambria Math" panose="02040503050406030204" pitchFamily="18" charset="0"/>
                        </a:rPr>
                        <m:t> </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𝑚</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d>
                        <m:dPr>
                          <m:begChr m:val="["/>
                          <m:endChr m:val="]"/>
                          <m:ctrlPr>
                            <a:rPr lang="en-US" b="1" i="1">
                              <a:latin typeface="Cambria Math" panose="02040503050406030204" pitchFamily="18" charset="0"/>
                              <a:ea typeface="Cambria Math" panose="02040503050406030204" pitchFamily="18" charset="0"/>
                            </a:rPr>
                          </m:ctrlPr>
                        </m:dPr>
                        <m:e>
                          <m:sSubSup>
                            <m:sSubSupPr>
                              <m:ctrlPr>
                                <a:rPr lang="en-US" i="1">
                                  <a:latin typeface="Cambria Math" panose="02040503050406030204" pitchFamily="18" charset="0"/>
                                </a:rPr>
                              </m:ctrlPr>
                            </m:sSubSup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rPr>
                                <m:t>𝑚</m:t>
                              </m:r>
                            </m:sub>
                            <m:sup>
                              <m:r>
                                <a:rPr lang="en-US" i="1">
                                  <a:latin typeface="Cambria Math" panose="02040503050406030204" pitchFamily="18" charset="0"/>
                                </a:rPr>
                                <m:t>2</m:t>
                              </m:r>
                            </m:sup>
                          </m:sSubSup>
                        </m:e>
                      </m:d>
                      <m:d>
                        <m:dPr>
                          <m:begChr m:val="["/>
                          <m:endChr m:val="]"/>
                          <m:ctrlPr>
                            <a:rPr lang="en-US" b="1"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e>
                      </m:d>
                      <m:r>
                        <a:rPr lang="en-US" b="1" i="1">
                          <a:latin typeface="Cambria Math" panose="02040503050406030204" pitchFamily="18" charset="0"/>
                        </a:rPr>
                        <m:t>=</m:t>
                      </m:r>
                      <m:r>
                        <a:rPr lang="en-US" i="1">
                          <a:latin typeface="Cambria Math" panose="02040503050406030204" pitchFamily="18" charset="0"/>
                        </a:rPr>
                        <m:t>𝐴𝑚𝑝𝑒𝑟𝑒</m:t>
                      </m:r>
                      <m:r>
                        <a:rPr lang="en-US" b="0" i="1" smtClean="0">
                          <a:latin typeface="Cambria Math"/>
                        </a:rPr>
                        <m:t>.</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𝑆𝑒𝑐𝑜𝑛𝑑</m:t>
                      </m:r>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Hence this is not an accurate model for Power and Energy Flow.</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61107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3791657" y="2320119"/>
            <a:ext cx="8211696" cy="3124636"/>
          </a:xfrm>
          <a:prstGeom prst="rect">
            <a:avLst/>
          </a:prstGeom>
          <a:ln>
            <a:solidFill>
              <a:schemeClr val="tx1"/>
            </a:solidFill>
          </a:ln>
        </p:spPr>
      </p:pic>
      <p:sp>
        <p:nvSpPr>
          <p:cNvPr id="7" name="TextBox 6"/>
          <p:cNvSpPr txBox="1"/>
          <p:nvPr/>
        </p:nvSpPr>
        <p:spPr>
          <a:xfrm>
            <a:off x="709684" y="2320119"/>
            <a:ext cx="184731" cy="369332"/>
          </a:xfrm>
          <a:prstGeom prst="rect">
            <a:avLst/>
          </a:prstGeom>
          <a:noFill/>
        </p:spPr>
        <p:txBody>
          <a:bodyPr wrap="none" rtlCol="0">
            <a:spAutoFit/>
          </a:bodyPr>
          <a:lstStyle/>
          <a:p>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405043" y="1842448"/>
                <a:ext cx="3348091" cy="3980192"/>
              </a:xfrm>
              <a:prstGeom prst="rect">
                <a:avLst/>
              </a:prstGeom>
              <a:noFill/>
            </p:spPr>
            <p:txBody>
              <a:bodyPr wrap="square" rtlCol="0">
                <a:spAutoFit/>
              </a:bodyPr>
              <a:lstStyle/>
              <a:p>
                <a:r>
                  <a:rPr lang="en-US" dirty="0">
                    <a:latin typeface="Times New Roman" pitchFamily="18" charset="0"/>
                    <a:cs typeface="Times New Roman" pitchFamily="18" charset="0"/>
                  </a:rPr>
                  <a:t>1. Electric System</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a:rPr>
                            <m:t>𝑉</m:t>
                          </m:r>
                        </m:e>
                        <m:sub>
                          <m:r>
                            <a:rPr lang="en-US" i="1">
                              <a:latin typeface="Cambria Math"/>
                            </a:rPr>
                            <m:t>𝑇</m:t>
                          </m:r>
                        </m:sub>
                      </m:sSub>
                      <m:r>
                        <a:rPr lang="en-US" i="1">
                          <a:latin typeface="Cambria Math"/>
                        </a:rPr>
                        <m:t>=</m:t>
                      </m:r>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𝑅</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𝑅</m:t>
                              </m:r>
                            </m:e>
                            <m:sub>
                              <m:r>
                                <a:rPr lang="en-US" i="1">
                                  <a:latin typeface="Cambria Math"/>
                                </a:rPr>
                                <m:t>𝑆</m:t>
                              </m:r>
                            </m:sub>
                          </m:sSub>
                        </m:e>
                      </m:d>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𝐿</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𝑉</m:t>
                              </m:r>
                            </m:e>
                            <m:sub>
                              <m:r>
                                <a:rPr lang="en-US" i="1">
                                  <a:latin typeface="Cambria Math"/>
                                </a:rPr>
                                <m:t>𝑇</m:t>
                              </m:r>
                            </m:sub>
                          </m:sSub>
                        </m:num>
                        <m:den>
                          <m:sSub>
                            <m:sSubPr>
                              <m:ctrlPr>
                                <a:rPr lang="en-US" i="1">
                                  <a:latin typeface="Cambria Math" panose="02040503050406030204" pitchFamily="18" charset="0"/>
                                </a:rPr>
                              </m:ctrlPr>
                            </m:sSubPr>
                            <m:e>
                              <m:r>
                                <a:rPr lang="en-US" i="1">
                                  <a:latin typeface="Cambria Math"/>
                                </a:rPr>
                                <m:t>𝑅</m:t>
                              </m:r>
                            </m:e>
                            <m:sub>
                              <m:r>
                                <a:rPr lang="en-US" i="1">
                                  <a:latin typeface="Cambria Math"/>
                                </a:rPr>
                                <m:t>𝐹</m:t>
                              </m:r>
                            </m:sub>
                          </m:sSub>
                        </m:den>
                      </m:f>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2.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ℱ</m:t>
                          </m:r>
                        </m:e>
                        <m:sub>
                          <m:r>
                            <a:rPr lang="en-US" i="1">
                              <a:latin typeface="Cambria Math"/>
                            </a:rPr>
                            <m:t>𝑛𝑒𝑡</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𝑆𝐸</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Sup>
                        <m:sSubSupPr>
                          <m:ctrlPr>
                            <a:rPr lang="en-US" i="1">
                              <a:latin typeface="Cambria Math" panose="02040503050406030204" pitchFamily="18" charset="0"/>
                            </a:rPr>
                          </m:ctrlPr>
                        </m:sSubSupPr>
                        <m:e>
                          <m:r>
                            <a:rPr lang="en-US" i="1">
                              <a:latin typeface="Cambria Math"/>
                            </a:rPr>
                            <m:t>𝐼</m:t>
                          </m:r>
                        </m:e>
                        <m:sub>
                          <m:r>
                            <a:rPr lang="en-US" i="1">
                              <a:latin typeface="Cambria Math"/>
                            </a:rPr>
                            <m:t>𝐹</m:t>
                          </m:r>
                        </m:sub>
                        <m:sup>
                          <m:r>
                            <a:rPr lang="en-US" i="1">
                              <a:latin typeface="Cambria Math"/>
                            </a:rPr>
                            <m:t>∗</m:t>
                          </m:r>
                        </m:sup>
                      </m:sSubSup>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𝑆𝐸</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endParaRPr lang="en-US" i="1" dirty="0">
                  <a:latin typeface="Times New Roman" pitchFamily="18" charset="0"/>
                  <a:cs typeface="Times New Roman" pitchFamily="18" charset="0"/>
                </a:endParaRPr>
              </a:p>
              <a:p>
                <a:r>
                  <a:rPr lang="en-US" dirty="0">
                    <a:latin typeface="Times New Roman" pitchFamily="18" charset="0"/>
                    <a:cs typeface="Times New Roman" pitchFamily="18" charset="0"/>
                  </a:rPr>
                  <a:t>3. Relation between Electric and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r>
                        <a:rPr lang="en-US" i="1">
                          <a:latin typeface="Cambria Math"/>
                        </a:rPr>
                        <m:t>𝑘</m:t>
                      </m:r>
                      <m:r>
                        <a:rPr lang="en-US" i="1">
                          <a:latin typeface="Cambria Math"/>
                        </a:rPr>
                        <m:t>𝜙</m:t>
                      </m:r>
                      <m:sSub>
                        <m:sSubPr>
                          <m:ctrlPr>
                            <a:rPr lang="en-US" i="1">
                              <a:latin typeface="Cambria Math" panose="02040503050406030204" pitchFamily="18" charset="0"/>
                            </a:rPr>
                          </m:ctrlPr>
                        </m:sSubPr>
                        <m:e>
                          <m:r>
                            <a:rPr lang="en-US" i="1">
                              <a:latin typeface="Cambria Math"/>
                            </a:rPr>
                            <m:t>𝜔</m:t>
                          </m:r>
                        </m:e>
                        <m:sub>
                          <m:r>
                            <a:rPr lang="en-US" i="1">
                              <a:latin typeface="Cambria Math"/>
                            </a:rPr>
                            <m:t>𝑚</m:t>
                          </m:r>
                        </m:sub>
                      </m:sSub>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05043" y="1842448"/>
                <a:ext cx="3348091" cy="3980192"/>
              </a:xfrm>
              <a:prstGeom prst="rect">
                <a:avLst/>
              </a:prstGeom>
              <a:blipFill rotWithShape="1">
                <a:blip r:embed="rId3"/>
                <a:stretch>
                  <a:fillRect l="-1455" t="-766"/>
                </a:stretch>
              </a:blipFill>
            </p:spPr>
            <p:txBody>
              <a:bodyPr/>
              <a:lstStyle/>
              <a:p>
                <a:r>
                  <a:rPr lang="en-US">
                    <a:noFill/>
                  </a:rPr>
                  <a:t> </a:t>
                </a:r>
              </a:p>
            </p:txBody>
          </p:sp>
        </mc:Fallback>
      </mc:AlternateContent>
    </p:spTree>
    <p:extLst>
      <p:ext uri="{BB962C8B-B14F-4D97-AF65-F5344CB8AC3E}">
        <p14:creationId xmlns:p14="http://schemas.microsoft.com/office/powerpoint/2010/main" val="22565198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538" t="17899" r="1842" b="11271"/>
          <a:stretch/>
        </p:blipFill>
        <p:spPr bwMode="auto">
          <a:xfrm>
            <a:off x="2664024" y="1798330"/>
            <a:ext cx="9293251" cy="4351338"/>
          </a:xfrm>
          <a:prstGeom prst="rect">
            <a:avLst/>
          </a:prstGeom>
          <a:ln>
            <a:solidFill>
              <a:schemeClr val="tx1"/>
            </a:solidFill>
          </a:ln>
          <a:extLst>
            <a:ext uri="{53640926-AAD7-44D8-BBD7-CCE9431645EC}">
              <a14:shadowObscured xmlns:a14="http://schemas.microsoft.com/office/drawing/2010/main"/>
            </a:ext>
          </a:extLst>
        </p:spPr>
      </p:pic>
      <p:sp>
        <p:nvSpPr>
          <p:cNvPr id="7" name="TextBox 6"/>
          <p:cNvSpPr txBox="1"/>
          <p:nvPr/>
        </p:nvSpPr>
        <p:spPr>
          <a:xfrm>
            <a:off x="0" y="1896507"/>
            <a:ext cx="2620370" cy="4154984"/>
          </a:xfrm>
          <a:prstGeom prst="rect">
            <a:avLst/>
          </a:prstGeom>
          <a:noFill/>
        </p:spPr>
        <p:txBody>
          <a:bodyPr wrap="square" rtlCol="0">
            <a:spAutoFit/>
          </a:bodyPr>
          <a:lstStyle/>
          <a:p>
            <a:r>
              <a:rPr lang="en-US" sz="2400" dirty="0">
                <a:latin typeface="Times New Roman" pitchFamily="18" charset="0"/>
                <a:cs typeface="Times New Roman" pitchFamily="18" charset="0"/>
              </a:rPr>
              <a:t>Parameters: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A</a:t>
            </a:r>
            <a:r>
              <a:rPr lang="en-US" sz="2400" dirty="0">
                <a:latin typeface="Times New Roman" pitchFamily="18" charset="0"/>
                <a:cs typeface="Times New Roman" pitchFamily="18" charset="0"/>
              </a:rPr>
              <a:t>=0.19 Ω</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=0.02 Ω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=20-50Ω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=1000 turns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=2000 turns  </a:t>
            </a:r>
          </a:p>
          <a:p>
            <a:pPr marL="457200" indent="-457200">
              <a:buFont typeface="+mj-lt"/>
              <a:buAutoNum type="arabicPeriod"/>
            </a:pPr>
            <a:r>
              <a:rPr lang="en-US" sz="2400" dirty="0">
                <a:latin typeface="Times New Roman" pitchFamily="18" charset="0"/>
                <a:cs typeface="Times New Roman" pitchFamily="18" charset="0"/>
              </a:rPr>
              <a:t>Rated speed=1800 rpm.</a:t>
            </a:r>
          </a:p>
          <a:p>
            <a:pPr marL="457200" indent="-457200">
              <a:buFont typeface="+mj-lt"/>
              <a:buAutoNum type="arabicPeriod"/>
            </a:pPr>
            <a:r>
              <a:rPr lang="en-US" sz="2400" dirty="0">
                <a:latin typeface="Times New Roman" pitchFamily="18" charset="0"/>
                <a:cs typeface="Times New Roman" pitchFamily="18" charset="0"/>
              </a:rPr>
              <a:t>Rated </a:t>
            </a:r>
            <a:r>
              <a:rPr lang="en-US" sz="2400" dirty="0" smtClean="0">
                <a:latin typeface="Times New Roman" pitchFamily="18" charset="0"/>
                <a:cs typeface="Times New Roman" pitchFamily="18" charset="0"/>
              </a:rPr>
              <a:t>Voltage=40 </a:t>
            </a:r>
            <a:r>
              <a:rPr lang="en-US" sz="2400" dirty="0">
                <a:latin typeface="Times New Roman" pitchFamily="18" charset="0"/>
                <a:cs typeface="Times New Roman" pitchFamily="18" charset="0"/>
              </a:rPr>
              <a:t>V.</a:t>
            </a:r>
          </a:p>
        </p:txBody>
      </p:sp>
    </p:spTree>
    <p:extLst>
      <p:ext uri="{BB962C8B-B14F-4D97-AF65-F5344CB8AC3E}">
        <p14:creationId xmlns:p14="http://schemas.microsoft.com/office/powerpoint/2010/main" val="31272878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24</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20374" t="16183" r="5600" b="2882"/>
          <a:stretch/>
        </p:blipFill>
        <p:spPr bwMode="auto">
          <a:xfrm>
            <a:off x="4575828" y="1716443"/>
            <a:ext cx="7376561" cy="4351338"/>
          </a:xfrm>
          <a:prstGeom prst="rect">
            <a:avLst/>
          </a:prstGeom>
          <a:ln>
            <a:solidFill>
              <a:schemeClr val="tx1"/>
            </a:solid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7" name="TextBox 6"/>
              <p:cNvSpPr txBox="1"/>
              <p:nvPr/>
            </p:nvSpPr>
            <p:spPr>
              <a:xfrm>
                <a:off x="641446" y="1828800"/>
                <a:ext cx="3934382" cy="3431517"/>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Reluctance is a function of Magnetic Voltage.</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Magnetic Flux is given by</a:t>
                </a:r>
              </a:p>
              <a:p>
                <a:pPr marL="457200" indent="-457200">
                  <a:buFont typeface="+mj-lt"/>
                  <a:buAutoNum type="arabicPeriod"/>
                </a:pPr>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𝟇</m:t>
                          </m:r>
                        </m:e>
                        <m:sub>
                          <m:r>
                            <a:rPr lang="en-US" sz="2400" i="1">
                              <a:latin typeface="Cambria Math" panose="02040503050406030204" pitchFamily="18" charset="0"/>
                              <a:ea typeface="Cambria Math" panose="02040503050406030204" pitchFamily="18" charset="0"/>
                            </a:rPr>
                            <m:t>𝑚</m:t>
                          </m:r>
                        </m:sub>
                      </m:sSub>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b="1" i="1">
                                  <a:latin typeface="Cambria Math" panose="02040503050406030204" pitchFamily="18" charset="0"/>
                                </a:rPr>
                                <m:t>𝓕</m:t>
                              </m:r>
                            </m:e>
                            <m:sub>
                              <m:r>
                                <a:rPr lang="en-US" sz="2400" i="1">
                                  <a:latin typeface="Cambria Math" panose="02040503050406030204" pitchFamily="18" charset="0"/>
                                  <a:ea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𝓡</m:t>
                              </m:r>
                            </m:e>
                            <m:sub>
                              <m:r>
                                <a:rPr lang="en-US" sz="2400" i="1">
                                  <a:latin typeface="Cambria Math" panose="02040503050406030204" pitchFamily="18" charset="0"/>
                                  <a:ea typeface="Cambria Math" panose="02040503050406030204" pitchFamily="18" charset="0"/>
                                </a:rPr>
                                <m:t>𝑚</m:t>
                              </m:r>
                            </m:sub>
                          </m:sSub>
                        </m:den>
                      </m:f>
                    </m:oMath>
                  </m:oMathPara>
                </a14:m>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pPr marL="457200" indent="-457200">
                  <a:buFont typeface="+mj-lt"/>
                  <a:buAutoNum type="arabicPeriod"/>
                </a:pP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41446" y="1828800"/>
                <a:ext cx="3934382" cy="3431517"/>
              </a:xfrm>
              <a:prstGeom prst="rect">
                <a:avLst/>
              </a:prstGeom>
              <a:blipFill rotWithShape="1">
                <a:blip r:embed="rId3"/>
                <a:stretch>
                  <a:fillRect l="-2012" t="-1421" r="-3560"/>
                </a:stretch>
              </a:blipFill>
            </p:spPr>
            <p:txBody>
              <a:bodyPr/>
              <a:lstStyle/>
              <a:p>
                <a:r>
                  <a:rPr lang="en-US">
                    <a:noFill/>
                  </a:rPr>
                  <a:t> </a:t>
                </a:r>
              </a:p>
            </p:txBody>
          </p:sp>
        </mc:Fallback>
      </mc:AlternateContent>
    </p:spTree>
    <p:extLst>
      <p:ext uri="{BB962C8B-B14F-4D97-AF65-F5344CB8AC3E}">
        <p14:creationId xmlns:p14="http://schemas.microsoft.com/office/powerpoint/2010/main" val="29144160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25</a:t>
            </a:fld>
            <a:endParaRPr lang="en-US"/>
          </a:p>
        </p:txBody>
      </p:sp>
      <p:pic>
        <p:nvPicPr>
          <p:cNvPr id="6" name="Picture 5"/>
          <p:cNvPicPr>
            <a:picLocks noChangeAspect="1"/>
          </p:cNvPicPr>
          <p:nvPr/>
        </p:nvPicPr>
        <p:blipFill>
          <a:blip r:embed="rId2"/>
          <a:stretch>
            <a:fillRect/>
          </a:stretch>
        </p:blipFill>
        <p:spPr>
          <a:xfrm>
            <a:off x="104502" y="1766638"/>
            <a:ext cx="5773783" cy="4333630"/>
          </a:xfrm>
          <a:prstGeom prst="rect">
            <a:avLst/>
          </a:prstGeom>
          <a:ln>
            <a:solidFill>
              <a:schemeClr val="tx1"/>
            </a:solidFill>
          </a:ln>
        </p:spPr>
      </p:pic>
      <p:pic>
        <p:nvPicPr>
          <p:cNvPr id="8" name="Picture 7"/>
          <p:cNvPicPr>
            <a:picLocks noChangeAspect="1"/>
          </p:cNvPicPr>
          <p:nvPr/>
        </p:nvPicPr>
        <p:blipFill>
          <a:blip r:embed="rId3"/>
          <a:stretch>
            <a:fillRect/>
          </a:stretch>
        </p:blipFill>
        <p:spPr>
          <a:xfrm>
            <a:off x="6048104" y="1759785"/>
            <a:ext cx="5782914" cy="4340483"/>
          </a:xfrm>
          <a:prstGeom prst="rect">
            <a:avLst/>
          </a:prstGeom>
          <a:ln>
            <a:solidFill>
              <a:schemeClr val="tx1"/>
            </a:solidFill>
          </a:ln>
        </p:spPr>
      </p:pic>
    </p:spTree>
    <p:extLst>
      <p:ext uri="{BB962C8B-B14F-4D97-AF65-F5344CB8AC3E}">
        <p14:creationId xmlns:p14="http://schemas.microsoft.com/office/powerpoint/2010/main" val="16770629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26</a:t>
            </a:fld>
            <a:endParaRPr lang="en-US"/>
          </a:p>
        </p:txBody>
      </p:sp>
      <p:sp>
        <p:nvSpPr>
          <p:cNvPr id="7" name="TextBox 6"/>
          <p:cNvSpPr txBox="1"/>
          <p:nvPr/>
        </p:nvSpPr>
        <p:spPr>
          <a:xfrm>
            <a:off x="941695" y="1773283"/>
            <a:ext cx="3760934" cy="4154984"/>
          </a:xfrm>
          <a:prstGeom prst="rect">
            <a:avLst/>
          </a:prstGeom>
          <a:noFill/>
        </p:spPr>
        <p:txBody>
          <a:bodyPr wrap="square" rtlCol="0">
            <a:spAutoFit/>
          </a:bodyPr>
          <a:lstStyle/>
          <a:p>
            <a:pPr marL="342900" indent="-342900">
              <a:buFont typeface="+mj-lt"/>
              <a:buAutoNum type="arabicPeriod"/>
            </a:pPr>
            <a:r>
              <a:rPr lang="en-US" sz="2400" dirty="0">
                <a:latin typeface="Times New Roman" pitchFamily="18" charset="0"/>
                <a:cs typeface="Times New Roman" pitchFamily="18" charset="0"/>
              </a:rPr>
              <a:t>The rotor mechanical speed was increased from 1000 to 2500 rpm in steps of 250rpm.</a:t>
            </a:r>
          </a:p>
          <a:p>
            <a:pPr marL="342900" indent="-342900">
              <a:buFont typeface="+mj-lt"/>
              <a:buAutoNum type="arabicPeriod"/>
            </a:pPr>
            <a:r>
              <a:rPr lang="en-US" sz="2400" dirty="0">
                <a:latin typeface="Times New Roman" pitchFamily="18" charset="0"/>
                <a:cs typeface="Times New Roman" pitchFamily="18" charset="0"/>
              </a:rPr>
              <a:t>Reluctance model is only suitable for steady state simulations of machines if the reluctance profile of the magnetic core and the voltage/ flux relation is known.</a:t>
            </a:r>
          </a:p>
        </p:txBody>
      </p:sp>
      <p:pic>
        <p:nvPicPr>
          <p:cNvPr id="8" name="Picture 7"/>
          <p:cNvPicPr>
            <a:picLocks noChangeAspect="1"/>
          </p:cNvPicPr>
          <p:nvPr/>
        </p:nvPicPr>
        <p:blipFill>
          <a:blip r:embed="rId2"/>
          <a:stretch>
            <a:fillRect/>
          </a:stretch>
        </p:blipFill>
        <p:spPr>
          <a:xfrm>
            <a:off x="5603026" y="1773283"/>
            <a:ext cx="5750774" cy="4316360"/>
          </a:xfrm>
          <a:prstGeom prst="rect">
            <a:avLst/>
          </a:prstGeom>
          <a:ln>
            <a:solidFill>
              <a:schemeClr val="tx1"/>
            </a:solidFill>
          </a:ln>
        </p:spPr>
      </p:pic>
    </p:spTree>
    <p:extLst>
      <p:ext uri="{BB962C8B-B14F-4D97-AF65-F5344CB8AC3E}">
        <p14:creationId xmlns:p14="http://schemas.microsoft.com/office/powerpoint/2010/main" val="40065225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2.2. Permeance-Capacitance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30339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Gyrator </a:t>
            </a:r>
            <a:r>
              <a:rPr lang="en-US" dirty="0" smtClean="0">
                <a:latin typeface="Times New Roman" pitchFamily="18" charset="0"/>
                <a:cs typeface="Times New Roman" pitchFamily="18" charset="0"/>
              </a:rPr>
              <a:t>theory </a:t>
            </a:r>
            <a:r>
              <a:rPr lang="en-US" dirty="0">
                <a:latin typeface="Times New Roman" pitchFamily="18" charset="0"/>
                <a:cs typeface="Times New Roman" pitchFamily="18" charset="0"/>
              </a:rPr>
              <a:t>(1948)</a:t>
            </a:r>
          </a:p>
        </p:txBody>
      </p:sp>
      <p:sp>
        <p:nvSpPr>
          <p:cNvPr id="3" name="TextBox 2"/>
          <p:cNvSpPr txBox="1"/>
          <p:nvPr/>
        </p:nvSpPr>
        <p:spPr>
          <a:xfrm>
            <a:off x="838199" y="1690688"/>
            <a:ext cx="10873191" cy="1200329"/>
          </a:xfrm>
          <a:prstGeom prst="rect">
            <a:avLst/>
          </a:prstGeom>
          <a:noFill/>
        </p:spPr>
        <p:txBody>
          <a:bodyPr wrap="square" rtlCol="0">
            <a:spAutoFit/>
          </a:bodyPr>
          <a:lstStyle/>
          <a:p>
            <a:r>
              <a:rPr lang="en-US" sz="2400" dirty="0">
                <a:latin typeface="Times New Roman" pitchFamily="18" charset="0"/>
                <a:cs typeface="Times New Roman" pitchFamily="18" charset="0"/>
              </a:rPr>
              <a:t>B. </a:t>
            </a:r>
            <a:r>
              <a:rPr lang="en-US" sz="2400" dirty="0" err="1">
                <a:latin typeface="Times New Roman" pitchFamily="18" charset="0"/>
                <a:cs typeface="Times New Roman" pitchFamily="18" charset="0"/>
              </a:rPr>
              <a:t>Tellegen’s</a:t>
            </a:r>
            <a:r>
              <a:rPr lang="en-US" sz="2400" dirty="0">
                <a:latin typeface="Times New Roman" pitchFamily="18" charset="0"/>
                <a:cs typeface="Times New Roman" pitchFamily="18" charset="0"/>
              </a:rPr>
              <a:t> Gyrator theory (1948) can describe power invariant transformation of magnetic and electric quantities. The dual effort and flow quantities are related by the gyration constant N.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28</a:t>
            </a:fld>
            <a:endParaRPr lang="en-US">
              <a:latin typeface="Times New Roman" pitchFamily="18" charset="0"/>
              <a:cs typeface="Times New Roman" pitchFamily="18" charset="0"/>
            </a:endParaRPr>
          </a:p>
        </p:txBody>
      </p:sp>
      <p:pic>
        <p:nvPicPr>
          <p:cNvPr id="8" name="Picture 7"/>
          <p:cNvPicPr/>
          <p:nvPr/>
        </p:nvPicPr>
        <p:blipFill rotWithShape="1">
          <a:blip r:embed="rId2"/>
          <a:srcRect t="5813" b="9912"/>
          <a:stretch/>
        </p:blipFill>
        <p:spPr bwMode="auto">
          <a:xfrm>
            <a:off x="3011299" y="3054791"/>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579536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Gyrator </a:t>
            </a:r>
            <a:r>
              <a:rPr lang="en-US" dirty="0">
                <a:latin typeface="Times New Roman" pitchFamily="18" charset="0"/>
                <a:cs typeface="Times New Roman" pitchFamily="18" charset="0"/>
              </a:rPr>
              <a:t>(1948)</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62550" cy="4351338"/>
              </a:xfrm>
            </p:spPr>
            <p:txBody>
              <a:bodyPr/>
              <a:lstStyle/>
              <a:p>
                <a:r>
                  <a:rPr lang="en-US" dirty="0" smtClean="0">
                    <a:latin typeface="Times New Roman" panose="02020603050405020304" pitchFamily="18" charset="0"/>
                    <a:cs typeface="Times New Roman" panose="02020603050405020304" pitchFamily="18" charset="0"/>
                  </a:rPr>
                  <a:t>The gyrator transforms magnetic displacement current (rate of change of magnetic flux) into induced electric voltage.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𝑒</m:t>
                          </m:r>
                        </m:sub>
                      </m:sSub>
                      <m:r>
                        <a:rPr lang="en-US" i="1">
                          <a:latin typeface="Cambria Math" panose="02040503050406030204" pitchFamily="18" charset="0"/>
                        </a:rPr>
                        <m:t>=−</m:t>
                      </m:r>
                      <m:r>
                        <a:rPr lang="en-US" i="1">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i="1">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gyrator transforms electric </a:t>
                </a:r>
                <a:r>
                  <a:rPr lang="en-US" dirty="0" smtClean="0">
                    <a:latin typeface="Times New Roman" panose="02020603050405020304" pitchFamily="18" charset="0"/>
                    <a:cs typeface="Times New Roman" panose="02020603050405020304" pitchFamily="18" charset="0"/>
                  </a:rPr>
                  <a:t>conduction current </a:t>
                </a:r>
                <a:r>
                  <a:rPr lang="en-US" dirty="0">
                    <a:latin typeface="Times New Roman" panose="02020603050405020304" pitchFamily="18" charset="0"/>
                    <a:cs typeface="Times New Roman" panose="02020603050405020304" pitchFamily="18" charset="0"/>
                  </a:rPr>
                  <a:t>into </a:t>
                </a:r>
                <a:r>
                  <a:rPr lang="en-US" dirty="0" smtClean="0">
                    <a:latin typeface="Times New Roman" panose="02020603050405020304" pitchFamily="18" charset="0"/>
                    <a:cs typeface="Times New Roman" panose="02020603050405020304" pitchFamily="18" charset="0"/>
                  </a:rPr>
                  <a:t>generated Magnetomotive force.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ℱ</m:t>
                          </m:r>
                        </m:e>
                        <m:sub>
                          <m:r>
                            <a:rPr lang="en-US" i="1">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62550" cy="4351338"/>
              </a:xfrm>
              <a:blipFill>
                <a:blip r:embed="rId2"/>
                <a:stretch>
                  <a:fillRect l="-2128" t="-2381" r="-260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29</a:t>
            </a:fld>
            <a:endParaRPr lang="en-US"/>
          </a:p>
        </p:txBody>
      </p:sp>
      <p:pic>
        <p:nvPicPr>
          <p:cNvPr id="8" name="Picture 7"/>
          <p:cNvPicPr/>
          <p:nvPr/>
        </p:nvPicPr>
        <p:blipFill rotWithShape="1">
          <a:blip r:embed="rId3"/>
          <a:srcRect t="5813" b="9912"/>
          <a:stretch/>
        </p:blipFill>
        <p:spPr bwMode="auto">
          <a:xfrm>
            <a:off x="6198636" y="2205705"/>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308718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Presentation Outline</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803341" cy="4530726"/>
              </a:xfrm>
            </p:spPr>
            <p:txBody>
              <a:bodyPr>
                <a:noAutofit/>
              </a:bodyPr>
              <a:lstStyle/>
              <a:p>
                <a:pPr marL="0" lvl="0" indent="0">
                  <a:buNone/>
                </a:pPr>
                <a:r>
                  <a:rPr lang="en-US" sz="2400" dirty="0" smtClean="0">
                    <a:latin typeface="Times New Roman" pitchFamily="18" charset="0"/>
                    <a:cs typeface="Times New Roman" pitchFamily="18" charset="0"/>
                  </a:rPr>
                  <a:t>Study </a:t>
                </a:r>
                <a:r>
                  <a:rPr lang="en-US" sz="2400" dirty="0">
                    <a:latin typeface="Times New Roman" pitchFamily="18" charset="0"/>
                    <a:cs typeface="Times New Roman" pitchFamily="18" charset="0"/>
                  </a:rPr>
                  <a:t>equivalent magnetic circuits </a:t>
                </a:r>
                <a:r>
                  <a:rPr lang="en-US" sz="2400" dirty="0" smtClean="0">
                    <a:latin typeface="Times New Roman" pitchFamily="18" charset="0"/>
                    <a:cs typeface="Times New Roman" pitchFamily="18" charset="0"/>
                  </a:rPr>
                  <a:t>for ferromagnetic transmission lines using three models:</a:t>
                </a:r>
              </a:p>
              <a:p>
                <a:pPr lvl="1"/>
                <a:r>
                  <a:rPr lang="en-US" dirty="0" smtClean="0">
                    <a:latin typeface="Times New Roman" pitchFamily="18" charset="0"/>
                    <a:cs typeface="Times New Roman" pitchFamily="18" charset="0"/>
                  </a:rPr>
                  <a:t>DC Magnetic Reluctance Model for a cumulatively compounded 1800 rpm, 40V low voltage, low power DC generator.  </a:t>
                </a:r>
              </a:p>
              <a:p>
                <a:pPr lvl="1"/>
                <a:r>
                  <a:rPr lang="en-US" dirty="0" smtClean="0">
                    <a:latin typeface="Times New Roman" pitchFamily="18" charset="0"/>
                    <a:cs typeface="Times New Roman" pitchFamily="18" charset="0"/>
                  </a:rPr>
                  <a:t>Low frequency </a:t>
                </a:r>
                <a:r>
                  <a:rPr lang="en-US" dirty="0">
                    <a:latin typeface="Times New Roman" pitchFamily="18" charset="0"/>
                    <a:cs typeface="Times New Roman" pitchFamily="18" charset="0"/>
                  </a:rPr>
                  <a:t>(150 kHz) </a:t>
                </a:r>
                <a:r>
                  <a:rPr lang="en-US" dirty="0" err="1" smtClean="0">
                    <a:latin typeface="Times New Roman" pitchFamily="18" charset="0"/>
                    <a:cs typeface="Times New Roman" pitchFamily="18" charset="0"/>
                  </a:rPr>
                  <a:t>Permeance</a:t>
                </a:r>
                <a:r>
                  <a:rPr lang="en-US" dirty="0" smtClean="0">
                    <a:latin typeface="Times New Roman" pitchFamily="18" charset="0"/>
                    <a:cs typeface="Times New Roman" pitchFamily="18" charset="0"/>
                  </a:rPr>
                  <a:t>-Capacitance Model for a small length (0.1 m i.e. about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cs typeface="Times New Roman" pitchFamily="18" charset="0"/>
                          </a:rPr>
                        </m:ctrlPr>
                      </m:sSupPr>
                      <m:e>
                        <m:r>
                          <a:rPr lang="en-US" b="0" i="1" smtClean="0">
                            <a:latin typeface="Cambria Math" panose="02040503050406030204" pitchFamily="18" charset="0"/>
                            <a:ea typeface="Cambria Math" panose="02040503050406030204" pitchFamily="18" charset="0"/>
                            <a:cs typeface="Times New Roman" pitchFamily="18" charset="0"/>
                          </a:rPr>
                          <m:t>10</m:t>
                        </m:r>
                      </m:e>
                      <m:sup>
                        <m:r>
                          <a:rPr lang="en-US" b="0" i="1" smtClean="0">
                            <a:latin typeface="Cambria Math" panose="02040503050406030204" pitchFamily="18" charset="0"/>
                            <a:ea typeface="Cambria Math" panose="02040503050406030204" pitchFamily="18" charset="0"/>
                            <a:cs typeface="Times New Roman" pitchFamily="18" charset="0"/>
                          </a:rPr>
                          <m:t>−5</m:t>
                        </m:r>
                      </m:sup>
                    </m:sSup>
                    <m:r>
                      <m:rPr>
                        <m:sty m:val="p"/>
                      </m:rPr>
                      <a:rPr lang="el-GR" b="0" i="1" smtClean="0">
                        <a:latin typeface="Cambria Math" panose="02040503050406030204" pitchFamily="18" charset="0"/>
                        <a:ea typeface="Cambria Math" panose="02040503050406030204" pitchFamily="18" charset="0"/>
                        <a:cs typeface="Times New Roman" pitchFamily="18" charset="0"/>
                      </a:rPr>
                      <m:t>λ</m:t>
                    </m:r>
                    <m:r>
                      <a:rPr lang="en-US" b="0" i="1" smtClean="0">
                        <a:latin typeface="Cambria Math" panose="02040503050406030204" pitchFamily="18" charset="0"/>
                        <a:ea typeface="Cambria Math" panose="02040503050406030204" pitchFamily="18" charset="0"/>
                        <a:cs typeface="Times New Roman" pitchFamily="18" charset="0"/>
                      </a:rPr>
                      <m:t> </m:t>
                    </m:r>
                  </m:oMath>
                </a14:m>
                <a:r>
                  <a:rPr lang="en-US" dirty="0" smtClean="0">
                    <a:latin typeface="Times New Roman" pitchFamily="18" charset="0"/>
                    <a:cs typeface="Times New Roman" pitchFamily="18" charset="0"/>
                  </a:rPr>
                  <a:t>at 150 kHz) </a:t>
                </a:r>
                <a:r>
                  <a:rPr lang="en-US" dirty="0">
                    <a:latin typeface="Times New Roman" pitchFamily="18" charset="0"/>
                    <a:cs typeface="Times New Roman" pitchFamily="18" charset="0"/>
                  </a:rPr>
                  <a:t>pulse transformer </a:t>
                </a:r>
                <a:r>
                  <a:rPr lang="en-US" dirty="0" smtClean="0">
                    <a:latin typeface="Times New Roman" pitchFamily="18" charset="0"/>
                    <a:cs typeface="Times New Roman" pitchFamily="18" charset="0"/>
                  </a:rPr>
                  <a:t>used </a:t>
                </a:r>
                <a:r>
                  <a:rPr lang="en-US" dirty="0">
                    <a:latin typeface="Times New Roman" pitchFamily="18" charset="0"/>
                    <a:cs typeface="Times New Roman" pitchFamily="18" charset="0"/>
                  </a:rPr>
                  <a:t>in a </a:t>
                </a:r>
                <a:r>
                  <a:rPr lang="en-US" dirty="0" smtClean="0">
                    <a:latin typeface="Times New Roman" pitchFamily="18" charset="0"/>
                    <a:cs typeface="Times New Roman" pitchFamily="18" charset="0"/>
                  </a:rPr>
                  <a:t>160 / </a:t>
                </a:r>
                <a:r>
                  <a:rPr lang="en-US" dirty="0">
                    <a:latin typeface="Times New Roman" pitchFamily="18" charset="0"/>
                    <a:cs typeface="Times New Roman" pitchFamily="18" charset="0"/>
                  </a:rPr>
                  <a:t>5 V, 100 A, low </a:t>
                </a:r>
                <a:r>
                  <a:rPr lang="en-US" dirty="0" smtClean="0">
                    <a:latin typeface="Times New Roman" pitchFamily="18" charset="0"/>
                    <a:cs typeface="Times New Roman" pitchFamily="18" charset="0"/>
                  </a:rPr>
                  <a:t>voltage, low power, isolated, </a:t>
                </a:r>
                <a:r>
                  <a:rPr lang="en-US" dirty="0">
                    <a:latin typeface="Times New Roman" pitchFamily="18" charset="0"/>
                    <a:cs typeface="Times New Roman" pitchFamily="18" charset="0"/>
                  </a:rPr>
                  <a:t>full bridge buck </a:t>
                </a:r>
                <a:r>
                  <a:rPr lang="en-US" dirty="0" smtClean="0">
                    <a:latin typeface="Times New Roman" pitchFamily="18" charset="0"/>
                    <a:cs typeface="Times New Roman" pitchFamily="18" charset="0"/>
                  </a:rPr>
                  <a:t>converter. </a:t>
                </a:r>
              </a:p>
              <a:p>
                <a:pPr lvl="1"/>
                <a:r>
                  <a:rPr lang="en-US" dirty="0" smtClean="0">
                    <a:latin typeface="Times New Roman" pitchFamily="18" charset="0"/>
                    <a:cs typeface="Times New Roman" pitchFamily="18" charset="0"/>
                  </a:rPr>
                  <a:t>High </a:t>
                </a:r>
                <a:r>
                  <a:rPr lang="en-US" dirty="0">
                    <a:latin typeface="Times New Roman" pitchFamily="18" charset="0"/>
                    <a:cs typeface="Times New Roman" pitchFamily="18" charset="0"/>
                  </a:rPr>
                  <a:t>frequency </a:t>
                </a:r>
                <a:r>
                  <a:rPr lang="en-US" dirty="0" smtClean="0">
                    <a:latin typeface="Times New Roman" pitchFamily="18" charset="0"/>
                    <a:cs typeface="Times New Roman" pitchFamily="18" charset="0"/>
                  </a:rPr>
                  <a:t>(1 MHz – 10 GHz) Magnetic Transmission Line model for </a:t>
                </a:r>
                <a:r>
                  <a:rPr lang="en-US" dirty="0">
                    <a:latin typeface="Times New Roman" pitchFamily="18" charset="0"/>
                    <a:cs typeface="Times New Roman" pitchFamily="18" charset="0"/>
                  </a:rPr>
                  <a:t>a small length (30 cm i.e. 1</a:t>
                </a:r>
                <a:r>
                  <a:rPr lang="el-GR" dirty="0">
                    <a:latin typeface="Times New Roman" pitchFamily="18" charset="0"/>
                    <a:cs typeface="Times New Roman" pitchFamily="18" charset="0"/>
                  </a:rPr>
                  <a:t>λ</a:t>
                </a:r>
                <a:r>
                  <a:rPr lang="en-US" dirty="0">
                    <a:latin typeface="Times New Roman" pitchFamily="18" charset="0"/>
                    <a:cs typeface="Times New Roman" pitchFamily="18" charset="0"/>
                  </a:rPr>
                  <a:t> at 1 GHz</a:t>
                </a:r>
                <a:r>
                  <a:rPr lang="en-US" dirty="0" smtClean="0">
                    <a:latin typeface="Times New Roman" pitchFamily="18" charset="0"/>
                    <a:cs typeface="Times New Roman" pitchFamily="18" charset="0"/>
                  </a:rPr>
                  <a:t>), dispersive, </a:t>
                </a:r>
                <a:r>
                  <a:rPr lang="en-US" dirty="0">
                    <a:latin typeface="Times New Roman" pitchFamily="18" charset="0"/>
                    <a:cs typeface="Times New Roman" pitchFamily="18" charset="0"/>
                  </a:rPr>
                  <a:t>gyromagnetic, </a:t>
                </a:r>
                <a:r>
                  <a:rPr lang="en-US" dirty="0" smtClean="0">
                    <a:latin typeface="Times New Roman" pitchFamily="18" charset="0"/>
                    <a:cs typeface="Times New Roman" pitchFamily="18" charset="0"/>
                  </a:rPr>
                  <a:t>Ferromagnetic core used </a:t>
                </a:r>
                <a:r>
                  <a:rPr lang="en-US" dirty="0">
                    <a:latin typeface="Times New Roman" pitchFamily="18" charset="0"/>
                    <a:cs typeface="Times New Roman" pitchFamily="18" charset="0"/>
                  </a:rPr>
                  <a:t>in a low voltage, low </a:t>
                </a:r>
                <a:r>
                  <a:rPr lang="en-US" dirty="0" smtClean="0">
                    <a:latin typeface="Times New Roman" pitchFamily="18" charset="0"/>
                    <a:cs typeface="Times New Roman" pitchFamily="18" charset="0"/>
                  </a:rPr>
                  <a:t>power pulse transformer simulated </a:t>
                </a:r>
                <a:r>
                  <a:rPr lang="en-US" dirty="0">
                    <a:latin typeface="Times New Roman" pitchFamily="18" charset="0"/>
                    <a:cs typeface="Times New Roman" pitchFamily="18" charset="0"/>
                  </a:rPr>
                  <a:t>using Finite Difference Time Domain (FDTD) Simulator </a:t>
                </a:r>
                <a:r>
                  <a:rPr lang="en-US" dirty="0" smtClean="0">
                    <a:latin typeface="Times New Roman" pitchFamily="18" charset="0"/>
                    <a:cs typeface="Times New Roman" pitchFamily="18" charset="0"/>
                  </a:rPr>
                  <a:t>MEEP.  </a:t>
                </a: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803341" cy="4530726"/>
              </a:xfrm>
              <a:blipFill>
                <a:blip r:embed="rId2"/>
                <a:stretch>
                  <a:fillRect l="-846" t="-1882" r="-846"/>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412340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Validation of Gyrator </a:t>
            </a:r>
            <a:r>
              <a:rPr lang="en-US" dirty="0" smtClean="0">
                <a:latin typeface="Times New Roman" pitchFamily="18" charset="0"/>
                <a:cs typeface="Times New Roman" pitchFamily="18" charset="0"/>
              </a:rPr>
              <a:t>Theory </a:t>
            </a:r>
            <a:r>
              <a:rPr lang="en-US" dirty="0">
                <a:latin typeface="Times New Roman" pitchFamily="18" charset="0"/>
                <a:cs typeface="Times New Roman" pitchFamily="18" charset="0"/>
              </a:rPr>
              <a:t>(1948)</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6"/>
              </a:xfrm>
            </p:spPr>
            <p:txBody>
              <a:bodyPr>
                <a:normAutofit fontScale="85000" lnSpcReduction="20000"/>
              </a:bodyPr>
              <a:lstStyle/>
              <a:p>
                <a:pPr marL="0" indent="0">
                  <a:buNone/>
                </a:pPr>
                <a:r>
                  <a:rPr lang="en-US" sz="3100" dirty="0" smtClean="0">
                    <a:latin typeface="Times New Roman" pitchFamily="18" charset="0"/>
                    <a:cs typeface="Times New Roman" pitchFamily="18" charset="0"/>
                  </a:rPr>
                  <a:t>M. Faraday’s Law (1831): The rate </a:t>
                </a:r>
                <a:r>
                  <a:rPr lang="en-US" sz="3100" dirty="0">
                    <a:latin typeface="Times New Roman" pitchFamily="18" charset="0"/>
                    <a:cs typeface="Times New Roman" pitchFamily="18" charset="0"/>
                  </a:rPr>
                  <a:t>of change of magnetic </a:t>
                </a:r>
                <a:r>
                  <a:rPr lang="en-US" sz="3100" dirty="0" smtClean="0">
                    <a:latin typeface="Times New Roman" pitchFamily="18" charset="0"/>
                    <a:cs typeface="Times New Roman" pitchFamily="18" charset="0"/>
                  </a:rPr>
                  <a:t>flux penetrating a closed loop is responsible for the induced electromotive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b="0" i="1" smtClean="0">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smtClean="0">
                              <a:latin typeface="Cambria Math" panose="02040503050406030204" pitchFamily="18" charset="0"/>
                            </a:rPr>
                          </m:ctrlPr>
                        </m:naryPr>
                        <m:sub/>
                        <m:sup/>
                        <m:e>
                          <m:r>
                            <a:rPr lang="en-US" b="1" i="1" smtClean="0">
                              <a:latin typeface="Cambria Math" panose="02040503050406030204" pitchFamily="18" charset="0"/>
                            </a:rPr>
                            <m:t>𝑬</m:t>
                          </m:r>
                          <m:r>
                            <a:rPr lang="en-US" b="1" i="1">
                              <a:latin typeface="Cambria Math" panose="02040503050406030204" pitchFamily="18" charset="0"/>
                            </a:rPr>
                            <m:t>.</m:t>
                          </m:r>
                          <m:r>
                            <a:rPr lang="en-US" b="1" i="1">
                              <a:latin typeface="Cambria Math" panose="02040503050406030204" pitchFamily="18" charset="0"/>
                            </a:rPr>
                            <m:t>𝒅𝒍</m:t>
                          </m:r>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𝑑𝑡</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r>
                  <a:rPr lang="en-US" sz="3100" dirty="0">
                    <a:latin typeface="Times New Roman" pitchFamily="18" charset="0"/>
                    <a:cs typeface="Times New Roman" pitchFamily="18" charset="0"/>
                  </a:rPr>
                  <a:t>A. Ampere’s Law (1861): </a:t>
                </a:r>
                <a:r>
                  <a:rPr lang="en-US" sz="3100" dirty="0" smtClean="0">
                    <a:latin typeface="Times New Roman" pitchFamily="18" charset="0"/>
                    <a:cs typeface="Times New Roman" pitchFamily="18" charset="0"/>
                  </a:rPr>
                  <a:t>The Electric conduction current flowing through a closed loop is </a:t>
                </a:r>
                <a:r>
                  <a:rPr lang="en-US" sz="3100" dirty="0">
                    <a:latin typeface="Times New Roman" pitchFamily="18" charset="0"/>
                    <a:cs typeface="Times New Roman" pitchFamily="18" charset="0"/>
                  </a:rPr>
                  <a:t>responsible for </a:t>
                </a:r>
                <a:r>
                  <a:rPr lang="en-US" sz="3100" dirty="0" smtClean="0">
                    <a:latin typeface="Times New Roman" pitchFamily="18" charset="0"/>
                    <a:cs typeface="Times New Roman" pitchFamily="18" charset="0"/>
                  </a:rPr>
                  <a:t>generating Magnetomotive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ℱ</m:t>
                          </m:r>
                        </m:e>
                        <m:sub>
                          <m:r>
                            <a:rPr lang="en-US" b="0" i="1" smtClean="0">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a:latin typeface="Cambria Math" panose="02040503050406030204" pitchFamily="18" charset="0"/>
                            </a:rPr>
                          </m:ctrlPr>
                        </m:naryPr>
                        <m:sub/>
                        <m:sup/>
                        <m:e>
                          <m:r>
                            <a:rPr lang="en-US" b="1" i="1" smtClean="0">
                              <a:latin typeface="Cambria Math" panose="02040503050406030204" pitchFamily="18" charset="0"/>
                            </a:rPr>
                            <m:t>𝑯</m:t>
                          </m:r>
                          <m:r>
                            <a:rPr lang="en-US" b="1" i="1">
                              <a:latin typeface="Cambria Math" panose="02040503050406030204" pitchFamily="18" charset="0"/>
                            </a:rPr>
                            <m:t>.</m:t>
                          </m:r>
                          <m:r>
                            <a:rPr lang="en-US" b="1" i="1">
                              <a:latin typeface="Cambria Math" panose="02040503050406030204" pitchFamily="18" charset="0"/>
                            </a:rPr>
                            <m:t>𝒅𝒍</m:t>
                          </m:r>
                        </m:e>
                      </m:nary>
                      <m:r>
                        <a:rPr lang="en-US" i="1">
                          <a:latin typeface="Cambria Math" panose="02040503050406030204" pitchFamily="18" charset="0"/>
                        </a:rPr>
                        <m:t>=</m:t>
                      </m:r>
                      <m:nary>
                        <m:naryPr>
                          <m:chr m:val="∬"/>
                          <m:limLoc m:val="undOvr"/>
                          <m:subHide m:val="on"/>
                          <m:supHide m:val="on"/>
                          <m:ctrlPr>
                            <a:rPr lang="en-US" i="1">
                              <a:latin typeface="Cambria Math" panose="02040503050406030204" pitchFamily="18" charset="0"/>
                            </a:rPr>
                          </m:ctrlPr>
                        </m:naryPr>
                        <m:sub/>
                        <m:sup/>
                        <m:e>
                          <m:sSub>
                            <m:sSubPr>
                              <m:ctrlPr>
                                <a:rPr lang="en-US" b="1" i="1">
                                  <a:latin typeface="Cambria Math" panose="02040503050406030204" pitchFamily="18" charset="0"/>
                                </a:rPr>
                              </m:ctrlPr>
                            </m:sSubPr>
                            <m:e>
                              <m:r>
                                <a:rPr lang="en-US" b="1" i="1" smtClean="0">
                                  <a:latin typeface="Cambria Math" panose="02040503050406030204" pitchFamily="18" charset="0"/>
                                </a:rPr>
                                <m:t>𝑱</m:t>
                              </m:r>
                            </m:e>
                            <m:sub>
                              <m:r>
                                <a:rPr lang="en-US" b="1" i="1" smtClean="0">
                                  <a:latin typeface="Cambria Math" panose="02040503050406030204" pitchFamily="18" charset="0"/>
                                </a:rPr>
                                <m:t>𝒄</m:t>
                              </m:r>
                            </m:sub>
                          </m:sSub>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043" t="-326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0840624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661073" cy="1325563"/>
          </a:xfrm>
        </p:spPr>
        <p:txBody>
          <a:bodyPr/>
          <a:lstStyle/>
          <a:p>
            <a:r>
              <a:rPr lang="en-US" dirty="0">
                <a:latin typeface="Times New Roman" pitchFamily="18" charset="0"/>
                <a:cs typeface="Times New Roman" pitchFamily="18" charset="0"/>
              </a:rPr>
              <a:t>2.2. Power Invariant Permeance-Capacitance Model (1969)</a:t>
            </a:r>
          </a:p>
        </p:txBody>
      </p:sp>
      <p:sp>
        <p:nvSpPr>
          <p:cNvPr id="3" name="Content Placeholder 2"/>
          <p:cNvSpPr>
            <a:spLocks noGrp="1"/>
          </p:cNvSpPr>
          <p:nvPr>
            <p:ph idx="1"/>
          </p:nvPr>
        </p:nvSpPr>
        <p:spPr>
          <a:xfrm>
            <a:off x="838199" y="1690688"/>
            <a:ext cx="11101251" cy="5014913"/>
          </a:xfrm>
        </p:spPr>
        <p:txBody>
          <a:bodyPr>
            <a:normAutofit/>
          </a:bodyPr>
          <a:lstStyle/>
          <a:p>
            <a:r>
              <a:rPr lang="en-US" sz="2400" dirty="0">
                <a:latin typeface="Times New Roman" pitchFamily="18" charset="0"/>
                <a:cs typeface="Times New Roman" pitchFamily="18" charset="0"/>
              </a:rPr>
              <a:t>R. W. </a:t>
            </a:r>
            <a:r>
              <a:rPr lang="en-US" sz="2400" dirty="0" err="1">
                <a:latin typeface="Times New Roman" pitchFamily="18" charset="0"/>
                <a:cs typeface="Times New Roman" pitchFamily="18" charset="0"/>
              </a:rPr>
              <a:t>Buntenbach</a:t>
            </a:r>
            <a:r>
              <a:rPr lang="en-US" sz="2400" dirty="0">
                <a:latin typeface="Times New Roman" pitchFamily="18" charset="0"/>
                <a:cs typeface="Times New Roman" pitchFamily="18" charset="0"/>
              </a:rPr>
              <a:t> proposed Power Invariant Permeance-Capacitance Model (1969) to replace Reluctance Model.</a:t>
            </a:r>
          </a:p>
          <a:p>
            <a:r>
              <a:rPr lang="en-US" sz="2400" dirty="0">
                <a:latin typeface="Times New Roman" pitchFamily="18" charset="0"/>
                <a:cs typeface="Times New Roman" pitchFamily="18" charset="0"/>
              </a:rPr>
              <a:t>Magnetic Displacement Current is the rate of change of Magnetic Flux which results from the polarization of Magnetic Dipoles. </a:t>
            </a: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31</a:t>
            </a:fld>
            <a:endParaRPr lang="en-US">
              <a:latin typeface="Times New Roman" pitchFamily="18" charset="0"/>
              <a:cs typeface="Times New Roman" pitchFamily="18" charset="0"/>
            </a:endParaRPr>
          </a:p>
        </p:txBody>
      </p:sp>
      <p:pic>
        <p:nvPicPr>
          <p:cNvPr id="6" name="Picture 5"/>
          <p:cNvPicPr/>
          <p:nvPr/>
        </p:nvPicPr>
        <p:blipFill>
          <a:blip r:embed="rId2"/>
          <a:stretch>
            <a:fillRect/>
          </a:stretch>
        </p:blipFill>
        <p:spPr>
          <a:xfrm>
            <a:off x="2046025" y="3392509"/>
            <a:ext cx="7848601" cy="2748983"/>
          </a:xfrm>
          <a:prstGeom prst="rect">
            <a:avLst/>
          </a:prstGeom>
          <a:ln>
            <a:solidFill>
              <a:schemeClr val="tx1"/>
            </a:solidFill>
          </a:ln>
        </p:spPr>
      </p:pic>
    </p:spTree>
    <p:extLst>
      <p:ext uri="{BB962C8B-B14F-4D97-AF65-F5344CB8AC3E}">
        <p14:creationId xmlns:p14="http://schemas.microsoft.com/office/powerpoint/2010/main" val="16275176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smtClean="0">
                <a:latin typeface="Times New Roman" pitchFamily="18" charset="0"/>
                <a:cs typeface="Times New Roman" pitchFamily="18" charset="0"/>
              </a:rPr>
              <a:t>Magnetic </a:t>
            </a:r>
            <a:r>
              <a:rPr lang="en-US" dirty="0">
                <a:latin typeface="Times New Roman" pitchFamily="18" charset="0"/>
                <a:cs typeface="Times New Roman" pitchFamily="18" charset="0"/>
              </a:rPr>
              <a:t>Permeance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Magnetic Permeance is defined </a:t>
                </a:r>
                <a:r>
                  <a:rPr lang="en-US" dirty="0" smtClean="0">
                    <a:latin typeface="Times New Roman" pitchFamily="18" charset="0"/>
                    <a:cs typeface="Times New Roman" pitchFamily="18" charset="0"/>
                  </a:rPr>
                  <a:t>as the inverse of the Magnetic reluctance.</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r>
                        <a:rPr lang="en-US">
                          <a:latin typeface="Cambria Math" panose="02040503050406030204" pitchFamily="18" charset="0"/>
                        </a:rPr>
                        <m:t>=</m:t>
                      </m:r>
                      <m:f>
                        <m:fPr>
                          <m:ctrlPr>
                            <a:rPr lang="en-US" i="1" dirty="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𝛷</m:t>
                              </m:r>
                            </m:e>
                            <m:sub>
                              <m:r>
                                <a:rPr lang="en-US" b="0" i="1" smtClean="0">
                                  <a:latin typeface="Cambria Math"/>
                                  <a:ea typeface="Cambria Math" panose="02040503050406030204" pitchFamily="18" charset="0"/>
                                </a:rPr>
                                <m:t>𝑃</m:t>
                              </m:r>
                              <m:r>
                                <a:rPr lang="en-US" b="0" i="1">
                                  <a:latin typeface="Cambria Math" panose="02040503050406030204" pitchFamily="18" charset="0"/>
                                </a:rPr>
                                <m:t>𝑚</m:t>
                              </m:r>
                            </m:sub>
                          </m:sSub>
                        </m:num>
                        <m:den>
                          <m:sSub>
                            <m:sSubPr>
                              <m:ctrlPr>
                                <a:rPr lang="en-US" i="1">
                                  <a:latin typeface="Cambria Math" panose="02040503050406030204" pitchFamily="18" charset="0"/>
                                </a:rPr>
                              </m:ctrlPr>
                            </m:sSubPr>
                            <m:e>
                              <m:r>
                                <a:rPr lang="en-US" b="0" i="1" smtClean="0">
                                  <a:latin typeface="Cambria Math"/>
                                </a:rPr>
                                <m:t>𝑉</m:t>
                              </m:r>
                            </m:e>
                            <m:sub>
                              <m:r>
                                <a:rPr lang="en-US" b="0" i="1" smtClean="0">
                                  <a:latin typeface="Cambria Math"/>
                                </a:rPr>
                                <m:t>𝑃</m:t>
                              </m:r>
                              <m:r>
                                <a:rPr lang="en-US" b="0" i="1">
                                  <a:latin typeface="Cambria Math" panose="02040503050406030204" pitchFamily="18" charset="0"/>
                                </a:rPr>
                                <m:t>𝑚</m:t>
                              </m:r>
                            </m:sub>
                          </m:sSub>
                        </m:den>
                      </m:f>
                      <m:r>
                        <a:rPr lang="en-US" b="0">
                          <a:latin typeface="Cambria Math" panose="02040503050406030204" pitchFamily="18" charset="0"/>
                        </a:rPr>
                        <m:t>=</m:t>
                      </m:r>
                      <m:f>
                        <m:fPr>
                          <m:ctrlPr>
                            <a:rPr lang="en-US" i="1">
                              <a:latin typeface="Cambria Math" panose="02040503050406030204" pitchFamily="18" charset="0"/>
                            </a:rPr>
                          </m:ctrlPr>
                        </m:fPr>
                        <m:num>
                          <m:r>
                            <a:rPr lang="en-US" b="0" i="0">
                              <a:latin typeface="Cambria Math" panose="02040503050406030204" pitchFamily="18" charset="0"/>
                            </a:rPr>
                            <m:t>1</m:t>
                          </m:r>
                        </m:num>
                        <m:den>
                          <m:sSub>
                            <m:sSubPr>
                              <m:ctrlPr>
                                <a:rPr lang="en-US" i="1">
                                  <a:latin typeface="Cambria Math" panose="02040503050406030204" pitchFamily="18" charset="0"/>
                                </a:rPr>
                              </m:ctrlPr>
                            </m:sSubPr>
                            <m:e>
                              <m:r>
                                <a:rPr lang="en-US" b="0" i="0">
                                  <a:latin typeface="Cambria Math" panose="02040503050406030204" pitchFamily="18" charset="0"/>
                                </a:rPr>
                                <m:t>ℛ</m:t>
                              </m:r>
                            </m:e>
                            <m:sub>
                              <m:r>
                                <m:rPr>
                                  <m:sty m:val="p"/>
                                </m:rPr>
                                <a:rPr lang="en-US" b="0" i="0">
                                  <a:latin typeface="Cambria Math" panose="02040503050406030204" pitchFamily="18" charset="0"/>
                                </a:rPr>
                                <m:t>m</m:t>
                              </m:r>
                            </m:sub>
                          </m:sSub>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num>
                        <m:den>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2</m:t>
                              </m:r>
                            </m:sup>
                          </m:sSup>
                        </m:den>
                      </m:f>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𝑙</m:t>
                          </m:r>
                        </m:den>
                      </m:f>
                      <m:r>
                        <a:rPr lang="en-US" i="1">
                          <a:latin typeface="Cambria Math" panose="02040503050406030204" pitchFamily="18" charset="0"/>
                        </a:rPr>
                        <m:t> [</m:t>
                      </m:r>
                      <m:r>
                        <a:rPr lang="en-US" i="1">
                          <a:latin typeface="Cambria Math" panose="02040503050406030204" pitchFamily="18" charset="0"/>
                        </a:rPr>
                        <m:t>𝐻𝑒𝑛𝑟𝑦</m:t>
                      </m:r>
                      <m:r>
                        <a:rPr lang="en-US" i="1">
                          <a:latin typeface="Cambria Math" panose="02040503050406030204" pitchFamily="18" charset="0"/>
                        </a:rPr>
                        <m:t>]</m:t>
                      </m:r>
                    </m:oMath>
                  </m:oMathPara>
                </a14:m>
                <a:endParaRPr lang="en-US" b="1"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It represents an equivalent magnetic capacitor which stores magnetic </a:t>
                </a:r>
                <a:r>
                  <a:rPr lang="en-US" dirty="0" smtClean="0">
                    <a:latin typeface="Times New Roman" pitchFamily="18" charset="0"/>
                    <a:cs typeface="Times New Roman" pitchFamily="18" charset="0"/>
                  </a:rPr>
                  <a:t>flux (measured in </a:t>
                </a:r>
                <a:r>
                  <a:rPr lang="en-US" dirty="0" err="1" smtClean="0">
                    <a:latin typeface="Times New Roman" pitchFamily="18" charset="0"/>
                    <a:cs typeface="Times New Roman" pitchFamily="18" charset="0"/>
                  </a:rPr>
                  <a:t>Volt.seconds</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𝛷</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m:oMathPara>
                </a14:m>
                <a:endParaRPr lang="en-US" dirty="0" smtClean="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The Permeance Magnetic displacement current (measured in Volts) is proportional to the Permeance and the rate of change of Permeance Magnetic voltage (measured in Amperes).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𝑃𝑚𝑑𝑖𝑠𝑝</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num>
                        <m:den>
                          <m:r>
                            <a:rPr lang="en-US" i="1">
                              <a:latin typeface="Cambria Math" panose="02040503050406030204" pitchFamily="18" charset="0"/>
                            </a:rPr>
                            <m:t>𝑑𝑡</m:t>
                          </m:r>
                        </m:den>
                      </m:f>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704511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b="28338"/>
          <a:stretch/>
        </p:blipFill>
        <p:spPr bwMode="auto">
          <a:xfrm>
            <a:off x="1556432" y="2127481"/>
            <a:ext cx="8888065" cy="3119829"/>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932312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switching table for the switches and diodes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6="http://schemas.microsoft.com/office/drawing/2014/main" val="20000"/>
                        </a:ext>
                      </a:extLst>
                    </a:gridCol>
                    <a:gridCol w="1078824">
                      <a:extLst>
                        <a:ext uri="{9D8B030D-6E8A-4147-A177-3AD203B41FA5}">
                          <a16:colId xmlns:a16="http://schemas.microsoft.com/office/drawing/2014/main" val="20001"/>
                        </a:ext>
                      </a:extLst>
                    </a:gridCol>
                    <a:gridCol w="914276">
                      <a:extLst>
                        <a:ext uri="{9D8B030D-6E8A-4147-A177-3AD203B41FA5}">
                          <a16:colId xmlns:a16="http://schemas.microsoft.com/office/drawing/2014/main" val="20002"/>
                        </a:ext>
                      </a:extLst>
                    </a:gridCol>
                    <a:gridCol w="1047223">
                      <a:extLst>
                        <a:ext uri="{9D8B030D-6E8A-4147-A177-3AD203B41FA5}">
                          <a16:colId xmlns:a16="http://schemas.microsoft.com/office/drawing/2014/main" val="20003"/>
                        </a:ext>
                      </a:extLst>
                    </a:gridCol>
                    <a:gridCol w="980750">
                      <a:extLst>
                        <a:ext uri="{9D8B030D-6E8A-4147-A177-3AD203B41FA5}">
                          <a16:colId xmlns:a16="http://schemas.microsoft.com/office/drawing/2014/main" val="20004"/>
                        </a:ext>
                      </a:extLst>
                    </a:gridCol>
                    <a:gridCol w="980750">
                      <a:extLst>
                        <a:ext uri="{9D8B030D-6E8A-4147-A177-3AD203B41FA5}">
                          <a16:colId xmlns:a16="http://schemas.microsoft.com/office/drawing/2014/main" val="20005"/>
                        </a:ext>
                      </a:extLst>
                    </a:gridCol>
                    <a:gridCol w="1176899">
                      <a:extLst>
                        <a:ext uri="{9D8B030D-6E8A-4147-A177-3AD203B41FA5}">
                          <a16:colId xmlns:a16="http://schemas.microsoft.com/office/drawing/2014/main" val="20006"/>
                        </a:ext>
                      </a:extLst>
                    </a:gridCol>
                  </a:tblGrid>
                  <a:tr h="0">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0000"/>
                      </a:ext>
                    </a:extLst>
                  </a:tr>
                  <a:tr h="0">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0&lt;</m:t>
                                </m:r>
                                <m:r>
                                  <a:rPr lang="en-US" sz="3200">
                                    <a:effectLst/>
                                    <a:latin typeface="Cambria Math" panose="02040503050406030204" pitchFamily="18" charset="0"/>
                                  </a:rPr>
                                  <m:t>𝑡</m:t>
                                </m:r>
                                <m:r>
                                  <a:rPr lang="en-US" sz="3200">
                                    <a:effectLst/>
                                    <a:latin typeface="Cambria Math" panose="02040503050406030204" pitchFamily="18" charset="0"/>
                                  </a:rPr>
                                  <m:t>≤</m:t>
                                </m:r>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≤2</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dirty="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4="http://schemas.microsoft.com/office/drawing/2010/main" xmlns="" xmlns:a16="http://schemas.microsoft.com/office/drawing/2014/main" val="20000"/>
                        </a:ext>
                      </a:extLst>
                    </a:gridCol>
                    <a:gridCol w="1078824">
                      <a:extLst>
                        <a:ext uri="{9D8B030D-6E8A-4147-A177-3AD203B41FA5}">
                          <a16:colId xmlns:a14="http://schemas.microsoft.com/office/drawing/2010/main" xmlns="" xmlns:a16="http://schemas.microsoft.com/office/drawing/2014/main" val="20001"/>
                        </a:ext>
                      </a:extLst>
                    </a:gridCol>
                    <a:gridCol w="914276">
                      <a:extLst>
                        <a:ext uri="{9D8B030D-6E8A-4147-A177-3AD203B41FA5}">
                          <a16:colId xmlns:a14="http://schemas.microsoft.com/office/drawing/2010/main" xmlns="" xmlns:a16="http://schemas.microsoft.com/office/drawing/2014/main" val="20002"/>
                        </a:ext>
                      </a:extLst>
                    </a:gridCol>
                    <a:gridCol w="1047223">
                      <a:extLst>
                        <a:ext uri="{9D8B030D-6E8A-4147-A177-3AD203B41FA5}">
                          <a16:colId xmlns:a14="http://schemas.microsoft.com/office/drawing/2010/main" xmlns="" xmlns:a16="http://schemas.microsoft.com/office/drawing/2014/main" val="20003"/>
                        </a:ext>
                      </a:extLst>
                    </a:gridCol>
                    <a:gridCol w="980750">
                      <a:extLst>
                        <a:ext uri="{9D8B030D-6E8A-4147-A177-3AD203B41FA5}">
                          <a16:colId xmlns:a14="http://schemas.microsoft.com/office/drawing/2010/main" xmlns="" xmlns:a16="http://schemas.microsoft.com/office/drawing/2014/main" val="20004"/>
                        </a:ext>
                      </a:extLst>
                    </a:gridCol>
                    <a:gridCol w="980750">
                      <a:extLst>
                        <a:ext uri="{9D8B030D-6E8A-4147-A177-3AD203B41FA5}">
                          <a16:colId xmlns:a14="http://schemas.microsoft.com/office/drawing/2010/main" xmlns="" xmlns:a16="http://schemas.microsoft.com/office/drawing/2014/main" val="20005"/>
                        </a:ext>
                      </a:extLst>
                    </a:gridCol>
                    <a:gridCol w="1176899">
                      <a:extLst>
                        <a:ext uri="{9D8B030D-6E8A-4147-A177-3AD203B41FA5}">
                          <a16:colId xmlns:a14="http://schemas.microsoft.com/office/drawing/2010/main" xmlns="" xmlns:a16="http://schemas.microsoft.com/office/drawing/2014/main" val="20006"/>
                        </a:ext>
                      </a:extLst>
                    </a:gridCol>
                  </a:tblGrid>
                  <a:tr h="521843">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4="http://schemas.microsoft.com/office/drawing/2010/main" xmlns="" xmlns:a16="http://schemas.microsoft.com/office/drawing/2014/main" val="10000"/>
                      </a:ext>
                    </a:extLst>
                  </a:tr>
                  <a:tr h="521843">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1"/>
                      </a:ext>
                    </a:extLst>
                  </a:tr>
                  <a:tr h="521843">
                    <a:tc>
                      <a:txBody>
                        <a:bodyPr/>
                        <a:lstStyle/>
                        <a:p>
                          <a:endParaRPr lang="en-US"/>
                        </a:p>
                      </a:txBody>
                      <a:tcPr marL="68580" marR="68580" marT="0" marB="0">
                        <a:blipFill>
                          <a:blip r:embed="rId2"/>
                          <a:stretch>
                            <a:fillRect l="-147" t="-224419" r="-149779" b="-337209"/>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2"/>
                      </a:ext>
                    </a:extLst>
                  </a:tr>
                  <a:tr h="521843">
                    <a:tc>
                      <a:txBody>
                        <a:bodyPr/>
                        <a:lstStyle/>
                        <a:p>
                          <a:endParaRPr lang="en-US"/>
                        </a:p>
                      </a:txBody>
                      <a:tcPr marL="68580" marR="68580" marT="0" marB="0">
                        <a:blipFill>
                          <a:blip r:embed="rId2"/>
                          <a:stretch>
                            <a:fillRect l="-147" t="-328235" r="-149779" b="-241176"/>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3"/>
                      </a:ext>
                    </a:extLst>
                  </a:tr>
                  <a:tr h="521843">
                    <a:tc>
                      <a:txBody>
                        <a:bodyPr/>
                        <a:lstStyle/>
                        <a:p>
                          <a:endParaRPr lang="en-US"/>
                        </a:p>
                      </a:txBody>
                      <a:tcPr marL="68580" marR="68580" marT="0" marB="0">
                        <a:blipFill>
                          <a:blip r:embed="rId2"/>
                          <a:stretch>
                            <a:fillRect l="-147" t="-423256" r="-149779" b="-1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4"/>
                      </a:ext>
                    </a:extLst>
                  </a:tr>
                  <a:tr h="521843">
                    <a:tc>
                      <a:txBody>
                        <a:bodyPr/>
                        <a:lstStyle/>
                        <a:p>
                          <a:endParaRPr lang="en-US"/>
                        </a:p>
                      </a:txBody>
                      <a:tcPr marL="68580" marR="68580" marT="0" marB="0">
                        <a:blipFill>
                          <a:blip r:embed="rId2"/>
                          <a:stretch>
                            <a:fillRect l="-147" t="-523256" r="-149779" b="-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5"/>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34</a:t>
            </a:fld>
            <a:endParaRPr lang="en-US"/>
          </a:p>
        </p:txBody>
      </p:sp>
    </p:spTree>
    <p:extLst>
      <p:ext uri="{BB962C8B-B14F-4D97-AF65-F5344CB8AC3E}">
        <p14:creationId xmlns:p14="http://schemas.microsoft.com/office/powerpoint/2010/main" val="4532338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design parameters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extLst>
                        <a:ext uri="{9D8B030D-6E8A-4147-A177-3AD203B41FA5}">
                          <a16:colId xmlns:a16="http://schemas.microsoft.com/office/drawing/2014/main" val="20000"/>
                        </a:ext>
                      </a:extLst>
                    </a:gridCol>
                    <a:gridCol w="3435808">
                      <a:extLst>
                        <a:ext uri="{9D8B030D-6E8A-4147-A177-3AD203B41FA5}">
                          <a16:colId xmlns:a16="http://schemas.microsoft.com/office/drawing/2014/main" val="20001"/>
                        </a:ext>
                      </a:extLst>
                    </a:gridCol>
                    <a:gridCol w="3691970">
                      <a:extLst>
                        <a:ext uri="{9D8B030D-6E8A-4147-A177-3AD203B41FA5}">
                          <a16:colId xmlns:a16="http://schemas.microsoft.com/office/drawing/2014/main" val="20002"/>
                        </a:ext>
                      </a:extLst>
                    </a:gridCol>
                  </a:tblGrid>
                  <a:tr h="391741">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0"/>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5 V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𝐼</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100 A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𝐴</m:t>
                                    </m:r>
                                  </m:e>
                                  <m:sub>
                                    <m:r>
                                      <a:rPr lang="en-US" sz="2400">
                                        <a:effectLst/>
                                        <a:latin typeface="Cambria Math" panose="02040503050406030204" pitchFamily="18" charset="0"/>
                                      </a:rPr>
                                      <m:t>𝑐</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𝑙</m:t>
                                    </m:r>
                                  </m:e>
                                  <m:sub>
                                    <m:r>
                                      <a:rPr lang="en-US" sz="2400">
                                        <a:effectLst/>
                                        <a:latin typeface="Cambria Math" panose="02040503050406030204" pitchFamily="18" charset="0"/>
                                      </a:rPr>
                                      <m:t>𝑚</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m:t>
                                </m:r>
                                <m:r>
                                  <a:rPr lang="en-US" sz="2400">
                                    <a:effectLst/>
                                    <a:latin typeface="Cambria Math" panose="02040503050406030204" pitchFamily="18" charset="0"/>
                                  </a:rPr>
                                  <m:t>𝐵</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6"/>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𝜇</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7"/>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𝜌</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8"/>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𝐹</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9"/>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10"/>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gridCol w="3435808"/>
                    <a:gridCol w="3691970"/>
                  </a:tblGrid>
                  <a:tr h="695452">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smtClean="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203125" r="-107447" b="-945313"/>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03125" r="-107447" b="-845313"/>
                          </a:stretch>
                        </a:blipFill>
                      </a:tcPr>
                    </a:tc>
                    <a:tc>
                      <a:txBody>
                        <a:bodyPr/>
                        <a:lstStyle/>
                        <a:p>
                          <a:endParaRPr lang="en-US"/>
                        </a:p>
                      </a:txBody>
                      <a:tcPr marL="68580" marR="68580" marT="0" marB="0">
                        <a:blipFill rotWithShape="1">
                          <a:blip r:embed="rId2"/>
                          <a:stretch>
                            <a:fillRect l="-198347" t="-303125" r="-165" b="-845313"/>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96923" r="-107447" b="-732308"/>
                          </a:stretch>
                        </a:blipFill>
                      </a:tcPr>
                    </a:tc>
                    <a:tc>
                      <a:txBody>
                        <a:bodyPr/>
                        <a:lstStyle/>
                        <a:p>
                          <a:endParaRPr lang="en-US"/>
                        </a:p>
                      </a:txBody>
                      <a:tcPr marL="68580" marR="68580" marT="0" marB="0">
                        <a:blipFill rotWithShape="1">
                          <a:blip r:embed="rId2"/>
                          <a:stretch>
                            <a:fillRect l="-198347" t="-396923" r="-165" b="-732308"/>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504688" r="-107447" b="-6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604688" r="-107447" b="-5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704688" r="-107447" b="-4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04688" r="-107447" b="-3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90769" r="-107447" b="-238462"/>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1006250" r="-107447" b="-142188"/>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35</a:t>
            </a:fld>
            <a:endParaRPr lang="en-US"/>
          </a:p>
        </p:txBody>
      </p:sp>
    </p:spTree>
    <p:extLst>
      <p:ext uri="{BB962C8B-B14F-4D97-AF65-F5344CB8AC3E}">
        <p14:creationId xmlns:p14="http://schemas.microsoft.com/office/powerpoint/2010/main" val="39887107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The Design Procedure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42665" y="1675498"/>
                <a:ext cx="11035353" cy="5032376"/>
              </a:xfrm>
            </p:spPr>
            <p:txBody>
              <a:bodyPr>
                <a:normAutofit fontScale="62500" lnSpcReduction="20000"/>
              </a:bodyPr>
              <a:lstStyle/>
              <a:p>
                <a:pPr marL="0" lvl="0" indent="0">
                  <a:buNone/>
                </a:pPr>
                <a:r>
                  <a:rPr lang="en-US" dirty="0">
                    <a:latin typeface="Times New Roman" pitchFamily="18" charset="0"/>
                    <a:cs typeface="Times New Roman" pitchFamily="18" charset="0"/>
                  </a:rPr>
                  <a:t>1. Applied Primary winding flux</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r>
                        <a:rPr lang="en-US" i="1">
                          <a:latin typeface="Cambria Math" panose="02040503050406030204" pitchFamily="18" charset="0"/>
                        </a:rPr>
                        <m:t>=</m:t>
                      </m:r>
                      <m:nary>
                        <m:naryPr>
                          <m:limLoc m:val="subSup"/>
                          <m:ctrlPr>
                            <a:rPr lang="en-US" i="1">
                              <a:latin typeface="Cambria Math" panose="02040503050406030204" pitchFamily="18" charset="0"/>
                            </a:rPr>
                          </m:ctrlPr>
                        </m:naryPr>
                        <m:sub>
                          <m:r>
                            <a:rPr lang="en-US" i="1">
                              <a:latin typeface="Cambria Math" panose="02040503050406030204" pitchFamily="18" charset="0"/>
                            </a:rPr>
                            <m:t>0</m:t>
                          </m:r>
                        </m:sub>
                        <m:sup>
                          <m:r>
                            <a:rPr lang="en-US" i="1">
                              <a:latin typeface="Cambria Math" panose="02040503050406030204" pitchFamily="18" charset="0"/>
                            </a:rPr>
                            <m:t>𝑇𝑠</m:t>
                          </m:r>
                        </m:sup>
                        <m:e>
                          <m:r>
                            <a:rPr lang="en-US" i="1">
                              <a:latin typeface="Cambria Math" panose="02040503050406030204" pitchFamily="18" charset="0"/>
                            </a:rPr>
                            <m:t>𝑉𝑝</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𝑑𝑡</m:t>
                          </m:r>
                        </m:e>
                      </m:nary>
                      <m:r>
                        <a:rPr lang="en-US" i="1">
                          <a:latin typeface="Cambria Math" panose="02040503050406030204" pitchFamily="18" charset="0"/>
                        </a:rPr>
                        <m:t>=</m:t>
                      </m:r>
                      <m:r>
                        <a:rPr lang="en-US" i="1">
                          <a:latin typeface="Cambria Math" panose="02040503050406030204" pitchFamily="18" charset="0"/>
                        </a:rPr>
                        <m:t>𝐷</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b="0" i="1" smtClean="0">
                          <a:latin typeface="Cambria Math"/>
                        </a:rPr>
                        <m:t>=</m:t>
                      </m:r>
                      <m:r>
                        <a:rPr lang="en-US" i="1">
                          <a:latin typeface="Cambria Math" panose="02040503050406030204" pitchFamily="18" charset="0"/>
                        </a:rPr>
                        <m:t>8×</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−4</m:t>
                          </m:r>
                        </m:sup>
                      </m:sSup>
                      <m:r>
                        <a:rPr lang="en-US" i="1">
                          <a:latin typeface="Cambria Math" panose="02040503050406030204" pitchFamily="18" charset="0"/>
                        </a:rPr>
                        <m:t> </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𝑠</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2. Turns of Primary winding</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num>
                        <m:den>
                          <m:r>
                            <a:rPr lang="en-US" i="1">
                              <a:latin typeface="Cambria Math" panose="02040503050406030204" pitchFamily="18" charset="0"/>
                            </a:rPr>
                            <m:t>2∆</m:t>
                          </m:r>
                          <m:r>
                            <a:rPr lang="en-US" i="1">
                              <a:latin typeface="Cambria Math" panose="02040503050406030204" pitchFamily="18" charset="0"/>
                            </a:rPr>
                            <m:t>𝐵</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≈22</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3. Turns of Secondary windings</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𝐷𝑖𝑜𝑑𝑒</m:t>
                              </m:r>
                              <m:r>
                                <a:rPr lang="en-US" i="1">
                                  <a:latin typeface="Cambria Math" panose="02040503050406030204" pitchFamily="18" charset="0"/>
                                </a:rPr>
                                <m:t>,</m:t>
                              </m:r>
                              <m:r>
                                <a:rPr lang="en-US" i="1">
                                  <a:latin typeface="Cambria Math" panose="02040503050406030204" pitchFamily="18" charset="0"/>
                                </a:rPr>
                                <m:t>𝑜𝑛</m:t>
                              </m:r>
                            </m:sub>
                          </m:sSub>
                        </m:num>
                        <m:den>
                          <m:r>
                            <a:rPr lang="en-US" i="1">
                              <a:latin typeface="Cambria Math" panose="02040503050406030204" pitchFamily="18" charset="0"/>
                            </a:rPr>
                            <m:t>𝑉𝑠</m:t>
                          </m:r>
                        </m:den>
                      </m:f>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≈1</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4. Core Permeance</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𝑚𝑎𝑥</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𝜇</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b="0" i="1" smtClean="0">
                          <a:latin typeface="Cambria Math"/>
                        </a:rPr>
                        <m:t>=</m:t>
                      </m:r>
                      <m:r>
                        <a:rPr lang="en-US" i="1">
                          <a:latin typeface="Cambria Math" panose="02040503050406030204" pitchFamily="18" charset="0"/>
                        </a:rPr>
                        <m:t>10.3 </m:t>
                      </m:r>
                      <m:r>
                        <a:rPr lang="en-US" i="1">
                          <a:latin typeface="Cambria Math" panose="02040503050406030204" pitchFamily="18" charset="0"/>
                        </a:rPr>
                        <m:t>𝜇</m:t>
                      </m:r>
                      <m:r>
                        <a:rPr lang="en-US" i="1">
                          <a:latin typeface="Cambria Math" panose="02040503050406030204" pitchFamily="18" charset="0"/>
                        </a:rPr>
                        <m:t>𝐻</m:t>
                      </m:r>
                      <m:r>
                        <a:rPr lang="en-US" b="0" i="1"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𝑜</m:t>
                              </m:r>
                            </m:sub>
                          </m:sSub>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i="1">
                          <a:latin typeface="Cambria Math" panose="02040503050406030204" pitchFamily="18" charset="0"/>
                        </a:rPr>
                        <m:t>=2.94 </m:t>
                      </m:r>
                      <m:r>
                        <a:rPr lang="en-US" i="1">
                          <a:latin typeface="Cambria Math" panose="02040503050406030204" pitchFamily="18" charset="0"/>
                        </a:rPr>
                        <m:t>𝑛𝐻</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5.Core Resistance</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𝑐</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num>
                        <m:den>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=8.48</m:t>
                      </m:r>
                      <m:r>
                        <a:rPr lang="en-US">
                          <a:latin typeface="Cambria Math" panose="02040503050406030204" pitchFamily="18" charset="0"/>
                        </a:rPr>
                        <m:t>Ω</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6. Load Filter Design</a:t>
                </a:r>
              </a:p>
              <a:p>
                <a:pPr marL="0" lvl="0" indent="0" algn="ctr">
                  <a:buNone/>
                </a:pPr>
                <a14:m>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=1.7</m:t>
                    </m:r>
                    <m:r>
                      <a:rPr lang="en-US" i="1">
                        <a:latin typeface="Cambria Math" panose="02040503050406030204" pitchFamily="18" charset="0"/>
                      </a:rPr>
                      <m:t>𝜇</m:t>
                    </m:r>
                    <m:r>
                      <a:rPr lang="en-US" i="1">
                        <a:latin typeface="Cambria Math" panose="02040503050406030204" pitchFamily="18" charset="0"/>
                      </a:rPr>
                      <m:t>𝐻</m:t>
                    </m:r>
                  </m:oMath>
                </a14:m>
                <a:r>
                  <a:rPr lang="en-US" dirty="0">
                    <a:latin typeface="Times New Roman" pitchFamily="18" charset="0"/>
                    <a:cs typeface="Times New Roman"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=67</m:t>
                    </m:r>
                    <m:r>
                      <a:rPr lang="en-US" i="1">
                        <a:latin typeface="Cambria Math" panose="02040503050406030204" pitchFamily="18" charset="0"/>
                      </a:rPr>
                      <m:t>𝑛𝐹</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42665" y="1675498"/>
                <a:ext cx="11035353" cy="5032376"/>
              </a:xfrm>
              <a:blipFill rotWithShape="1">
                <a:blip r:embed="rId2"/>
                <a:stretch>
                  <a:fillRect l="-497" t="-20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36</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9292813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37</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1565986" y="2393838"/>
            <a:ext cx="9338575" cy="3160801"/>
          </a:xfrm>
          <a:prstGeom prst="rect">
            <a:avLst/>
          </a:prstGeom>
          <a:ln>
            <a:solidFill>
              <a:schemeClr val="tx1"/>
            </a:solidFill>
          </a:ln>
        </p:spPr>
      </p:pic>
    </p:spTree>
    <p:extLst>
      <p:ext uri="{BB962C8B-B14F-4D97-AF65-F5344CB8AC3E}">
        <p14:creationId xmlns:p14="http://schemas.microsoft.com/office/powerpoint/2010/main" val="33620325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Primary winding gyrator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38</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147" t="29703" r="641" b="11485"/>
          <a:stretch/>
        </p:blipFill>
        <p:spPr bwMode="auto">
          <a:xfrm>
            <a:off x="838200" y="1971969"/>
            <a:ext cx="10515600" cy="4058649"/>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131556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Secondary winding gyrators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39</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8431" t="16931" r="2403" b="4059"/>
          <a:stretch/>
        </p:blipFill>
        <p:spPr bwMode="auto">
          <a:xfrm>
            <a:off x="2055523" y="1825625"/>
            <a:ext cx="8080954"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16430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1. Introduction to Magnetic Transmission</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595287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40</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667" t="15938" r="801" b="6776"/>
          <a:stretch/>
        </p:blipFill>
        <p:spPr bwMode="auto">
          <a:xfrm>
            <a:off x="1736530" y="1825625"/>
            <a:ext cx="8718939"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5477151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813869" cy="1325563"/>
          </a:xfrm>
        </p:spPr>
        <p:txBody>
          <a:bodyPr/>
          <a:lstStyle/>
          <a:p>
            <a:r>
              <a:rPr lang="en-US" dirty="0">
                <a:latin typeface="Times New Roman" pitchFamily="18" charset="0"/>
                <a:cs typeface="Times New Roman" pitchFamily="18" charset="0"/>
              </a:rPr>
              <a:t>2.2. Sample Response of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61530" y="1965139"/>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835831" y="1964353"/>
            <a:ext cx="5060002" cy="3822298"/>
          </a:xfrm>
          <a:prstGeom prst="rect">
            <a:avLst/>
          </a:prstGeom>
          <a:noFill/>
          <a:ln>
            <a:solidFill>
              <a:schemeClr val="tx1"/>
            </a:solidFill>
          </a:ln>
        </p:spPr>
      </p:pic>
    </p:spTree>
    <p:extLst>
      <p:ext uri="{BB962C8B-B14F-4D97-AF65-F5344CB8AC3E}">
        <p14:creationId xmlns:p14="http://schemas.microsoft.com/office/powerpoint/2010/main" val="13032009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Simulation Model of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988" t="28812" r="960" b="14158"/>
          <a:stretch/>
        </p:blipFill>
        <p:spPr bwMode="auto">
          <a:xfrm>
            <a:off x="838200" y="2029620"/>
            <a:ext cx="10515600" cy="3943347"/>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2259991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Source and Load waveforms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7961" y="2082762"/>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6496334" y="2082762"/>
            <a:ext cx="4872250" cy="3840366"/>
          </a:xfrm>
          <a:prstGeom prst="rect">
            <a:avLst/>
          </a:prstGeom>
          <a:noFill/>
          <a:ln>
            <a:solidFill>
              <a:schemeClr val="tx1"/>
            </a:solidFill>
          </a:ln>
        </p:spPr>
      </p:pic>
    </p:spTree>
    <p:extLst>
      <p:ext uri="{BB962C8B-B14F-4D97-AF65-F5344CB8AC3E}">
        <p14:creationId xmlns:p14="http://schemas.microsoft.com/office/powerpoint/2010/main" val="7614843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 Magnetic Voltage and Magnetic Displacement Current</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44</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61280" y="2059763"/>
            <a:ext cx="5100747" cy="3828469"/>
          </a:xfrm>
          <a:prstGeom prst="rect">
            <a:avLst/>
          </a:prstGeom>
          <a:noFill/>
          <a:ln>
            <a:solidFill>
              <a:schemeClr val="tx1"/>
            </a:solidFill>
          </a:ln>
        </p:spPr>
      </p:pic>
      <p:sp>
        <p:nvSpPr>
          <p:cNvPr id="7" name="TextBox 6"/>
          <p:cNvSpPr txBox="1"/>
          <p:nvPr/>
        </p:nvSpPr>
        <p:spPr>
          <a:xfrm>
            <a:off x="832513" y="2033516"/>
            <a:ext cx="4928207" cy="3785652"/>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The Permeance-Capacitance model uses a non-linear Permeance to model nonlinearity and hysteresis losses of magnetic materials. </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It is valuable for simulating transient behavior of Ferromagnetic elements like RF inductors, transformers and filters.</a:t>
            </a:r>
          </a:p>
        </p:txBody>
      </p:sp>
    </p:spTree>
    <p:extLst>
      <p:ext uri="{BB962C8B-B14F-4D97-AF65-F5344CB8AC3E}">
        <p14:creationId xmlns:p14="http://schemas.microsoft.com/office/powerpoint/2010/main" val="33564820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2.3.Magnetic 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3239531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707"/>
            <a:ext cx="10515600" cy="1325563"/>
          </a:xfrm>
        </p:spPr>
        <p:txBody>
          <a:bodyPr/>
          <a:lstStyle/>
          <a:p>
            <a:r>
              <a:rPr lang="en-US" dirty="0">
                <a:latin typeface="Times New Roman" pitchFamily="18" charset="0"/>
                <a:cs typeface="Times New Roman" pitchFamily="18" charset="0"/>
              </a:rPr>
              <a:t>2.3. Magnetic Transmission Line Model (2012)</a:t>
            </a:r>
          </a:p>
        </p:txBody>
      </p:sp>
      <p:pic>
        <p:nvPicPr>
          <p:cNvPr id="8" name="Content Placeholder 7"/>
          <p:cNvPicPr>
            <a:picLocks noGrp="1" noChangeAspect="1"/>
          </p:cNvPicPr>
          <p:nvPr>
            <p:ph idx="1"/>
          </p:nvPr>
        </p:nvPicPr>
        <p:blipFill rotWithShape="1">
          <a:blip r:embed="rId2"/>
          <a:srcRect l="18230" t="10908" b="6767"/>
          <a:stretch/>
        </p:blipFill>
        <p:spPr>
          <a:xfrm>
            <a:off x="1891669" y="2789090"/>
            <a:ext cx="7874123" cy="3844243"/>
          </a:xfrm>
          <a:prstGeom prst="rect">
            <a:avLst/>
          </a:prstGeom>
          <a:ln>
            <a:solidFill>
              <a:schemeClr val="tx1"/>
            </a:solidFill>
          </a:ln>
        </p:spPr>
      </p:pic>
      <p:sp>
        <p:nvSpPr>
          <p:cNvPr id="10" name="TextBox 9"/>
          <p:cNvSpPr txBox="1"/>
          <p:nvPr/>
        </p:nvSpPr>
        <p:spPr>
          <a:xfrm>
            <a:off x="838200" y="1463527"/>
            <a:ext cx="9980023" cy="1200329"/>
          </a:xfrm>
          <a:prstGeom prst="rect">
            <a:avLst/>
          </a:prstGeom>
          <a:noFill/>
        </p:spPr>
        <p:txBody>
          <a:bodyPr wrap="square" rtlCol="0">
            <a:spAutoFit/>
          </a:bodyPr>
          <a:lstStyle/>
          <a:p>
            <a:r>
              <a:rPr lang="en-US" sz="2400" dirty="0">
                <a:latin typeface="Times New Roman" pitchFamily="18" charset="0"/>
                <a:cs typeface="Times New Roman" pitchFamily="18" charset="0"/>
              </a:rPr>
              <a:t>J. A. B. </a:t>
            </a:r>
            <a:r>
              <a:rPr lang="en-US" sz="2400" dirty="0" err="1">
                <a:latin typeface="Times New Roman" pitchFamily="18" charset="0"/>
                <a:cs typeface="Times New Roman" pitchFamily="18" charset="0"/>
              </a:rPr>
              <a:t>Faria</a:t>
            </a:r>
            <a:r>
              <a:rPr lang="en-US" sz="2400" dirty="0">
                <a:latin typeface="Times New Roman" pitchFamily="18" charset="0"/>
                <a:cs typeface="Times New Roman" pitchFamily="18" charset="0"/>
              </a:rPr>
              <a:t> and M.P. </a:t>
            </a:r>
            <a:r>
              <a:rPr lang="en-US" sz="2400" dirty="0" err="1">
                <a:latin typeface="Times New Roman" pitchFamily="18" charset="0"/>
                <a:cs typeface="Times New Roman" pitchFamily="18" charset="0"/>
              </a:rPr>
              <a:t>Pires</a:t>
            </a:r>
            <a:r>
              <a:rPr lang="en-US" sz="2400" dirty="0">
                <a:latin typeface="Times New Roman" pitchFamily="18" charset="0"/>
                <a:cs typeface="Times New Roman" pitchFamily="18" charset="0"/>
              </a:rPr>
              <a:t> presented Magnetic Transmission Line Model (2012) based on Electric Transmission Line Model in terms of per unit length Transverse Impedance and per unit length Longitudinal Admittance. </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6205834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a:t>
            </a:r>
            <a:r>
              <a:rPr lang="en-US" dirty="0" smtClean="0">
                <a:latin typeface="Times New Roman" pitchFamily="18" charset="0"/>
                <a:cs typeface="Times New Roman" pitchFamily="18" charset="0"/>
              </a:rPr>
              <a:t>Distributed Parameters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Magnetic Transmission </a:t>
            </a:r>
            <a:r>
              <a:rPr lang="en-US" dirty="0">
                <a:latin typeface="Times New Roman" pitchFamily="18" charset="0"/>
                <a:cs typeface="Times New Roman" pitchFamily="18" charset="0"/>
              </a:rPr>
              <a:t>Line </a:t>
            </a:r>
            <a:r>
              <a:rPr lang="en-US" dirty="0" smtClean="0">
                <a:latin typeface="Times New Roman" pitchFamily="18" charset="0"/>
                <a:cs typeface="Times New Roman" pitchFamily="18" charset="0"/>
              </a:rPr>
              <a:t>Model (2012)</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486275"/>
              </a:xfrm>
            </p:spPr>
            <p:txBody>
              <a:bodyPr>
                <a:normAutofit lnSpcReduction="10000"/>
              </a:bodyPr>
              <a:lstStyle/>
              <a:p>
                <a:pPr marL="0" indent="0">
                  <a:buNone/>
                </a:pPr>
                <a:r>
                  <a:rPr lang="en-US" sz="2400" dirty="0">
                    <a:latin typeface="Times New Roman" pitchFamily="18" charset="0"/>
                    <a:cs typeface="Times New Roman" pitchFamily="18" charset="0"/>
                  </a:rPr>
                  <a:t>Per unit length Magnetic Conductance, Magnetic Inductance and Magnetic Capacitance are defined as:</a:t>
                </a:r>
              </a:p>
              <a:p>
                <a:endParaRPr lang="en-US"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𝐺</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smtClean="0">
                                  <a:latin typeface="Cambria Math" panose="02040503050406030204" pitchFamily="18" charset="0"/>
                                </a:rPr>
                                <m:t>𝑯</m:t>
                              </m:r>
                              <m:r>
                                <a:rPr lang="en-US" sz="2400" b="0" i="1">
                                  <a:latin typeface="Cambria Math" panose="02040503050406030204" pitchFamily="18" charset="0"/>
                                </a:rPr>
                                <m:t>.</m:t>
                              </m:r>
                              <m:r>
                                <a:rPr lang="en-US" sz="2400" b="0" i="1">
                                  <a:latin typeface="Cambria Math" panose="02040503050406030204" pitchFamily="18" charset="0"/>
                                </a:rPr>
                                <m:t>𝑑𝑙</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smtClean="0">
                          <a:latin typeface="Cambria Math" panose="02040503050406030204" pitchFamily="18" charset="0"/>
                        </a:rPr>
                        <m:t>        [</m:t>
                      </m:r>
                      <m:r>
                        <a:rPr lang="en-US" sz="2400" b="0" i="1" smtClean="0">
                          <a:latin typeface="Cambria Math" panose="02040503050406030204" pitchFamily="18" charset="0"/>
                        </a:rPr>
                        <m:t>𝑂h𝑚</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300" i="1">
                              <a:latin typeface="Cambria Math" panose="02040503050406030204" pitchFamily="18" charset="0"/>
                            </a:rPr>
                          </m:ctrlPr>
                        </m:sSubPr>
                        <m:e>
                          <m:r>
                            <a:rPr lang="en-US" sz="2300" b="0" i="1" smtClean="0">
                              <a:latin typeface="Cambria Math" panose="02040503050406030204" pitchFamily="18" charset="0"/>
                            </a:rPr>
                            <m:t>𝐿</m:t>
                          </m:r>
                        </m:e>
                        <m:sub>
                          <m:r>
                            <a:rPr lang="en-US" sz="2300" b="0" i="1">
                              <a:latin typeface="Cambria Math" panose="02040503050406030204" pitchFamily="18" charset="0"/>
                            </a:rPr>
                            <m:t>𝑚</m:t>
                          </m:r>
                        </m:sub>
                      </m:sSub>
                      <m:r>
                        <a:rPr lang="en-US" sz="23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den>
                      </m:f>
                      <m:r>
                        <a:rPr lang="en-US" sz="2300" b="0" i="0" smtClean="0">
                          <a:latin typeface="Cambria Math" panose="02040503050406030204" pitchFamily="18" charset="0"/>
                        </a:rPr>
                        <m:t>=</m:t>
                      </m:r>
                      <m:f>
                        <m:fPr>
                          <m:ctrlPr>
                            <a:rPr lang="en-US" sz="2300" i="1" dirty="0">
                              <a:latin typeface="Cambria Math" panose="02040503050406030204" pitchFamily="18" charset="0"/>
                            </a:rPr>
                          </m:ctrlPr>
                        </m:fPr>
                        <m:num>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𝑩</m:t>
                              </m:r>
                              <m:r>
                                <a:rPr lang="en-US" sz="2300" b="0" i="1">
                                  <a:latin typeface="Cambria Math" panose="02040503050406030204" pitchFamily="18" charset="0"/>
                                </a:rPr>
                                <m:t>.</m:t>
                              </m:r>
                              <m:r>
                                <a:rPr lang="en-US" sz="2300" b="0" i="1">
                                  <a:latin typeface="Cambria Math" panose="02040503050406030204" pitchFamily="18" charset="0"/>
                                </a:rPr>
                                <m:t>𝑑𝑆</m:t>
                              </m:r>
                            </m:e>
                          </m:nary>
                        </m:num>
                        <m:den>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𝑯</m:t>
                              </m:r>
                              <m:r>
                                <a:rPr lang="en-US" sz="2300" b="0" i="1">
                                  <a:latin typeface="Cambria Math" panose="02040503050406030204" pitchFamily="18" charset="0"/>
                                </a:rPr>
                                <m:t>.</m:t>
                              </m:r>
                              <m:r>
                                <a:rPr lang="en-US" sz="2300" b="0" i="1">
                                  <a:latin typeface="Cambria Math" panose="02040503050406030204" pitchFamily="18" charset="0"/>
                                </a:rPr>
                                <m:t>𝑑𝑙</m:t>
                              </m:r>
                            </m:e>
                          </m:nary>
                        </m:den>
                      </m:f>
                      <m:r>
                        <a:rPr lang="en-US" sz="2300" b="0" i="1" smtClean="0">
                          <a:latin typeface="Cambria Math" panose="02040503050406030204" pitchFamily="18" charset="0"/>
                        </a:rPr>
                        <m:t>      [</m:t>
                      </m:r>
                      <m:r>
                        <a:rPr lang="en-US" sz="2300" b="0" i="1" smtClean="0">
                          <a:latin typeface="Cambria Math" panose="02040503050406030204" pitchFamily="18" charset="0"/>
                        </a:rPr>
                        <m:t>𝐻𝑒𝑛𝑟𝑦</m:t>
                      </m:r>
                      <m:r>
                        <a:rPr lang="en-US" sz="2300" b="0" i="1" smtClean="0">
                          <a:latin typeface="Cambria Math" panose="02040503050406030204" pitchFamily="18" charset="0"/>
                        </a:rPr>
                        <m:t>/</m:t>
                      </m:r>
                      <m:r>
                        <a:rPr lang="en-US" sz="2300" b="0" i="1" smtClean="0">
                          <a:latin typeface="Cambria Math" panose="02040503050406030204" pitchFamily="18" charset="0"/>
                        </a:rPr>
                        <m:t>𝑚</m:t>
                      </m:r>
                      <m:r>
                        <a:rPr lang="en-US" sz="23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𝐶</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smtClean="0">
                                  <a:latin typeface="Cambria Math" panose="02040503050406030204" pitchFamily="18" charset="0"/>
                                  <a:ea typeface="Cambria Math" panose="02040503050406030204" pitchFamily="18" charset="0"/>
                                </a:rPr>
                                <m:t>𝑒</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𝑫</m:t>
                              </m:r>
                              <m:r>
                                <a:rPr lang="en-US" sz="2400" b="0" i="1">
                                  <a:latin typeface="Cambria Math" panose="02040503050406030204" pitchFamily="18" charset="0"/>
                                </a:rPr>
                                <m:t>.</m:t>
                              </m:r>
                              <m:r>
                                <a:rPr lang="en-US" sz="2400" b="0" i="1">
                                  <a:latin typeface="Cambria Math" panose="02040503050406030204" pitchFamily="18" charset="0"/>
                                </a:rPr>
                                <m:t>𝑑𝑆</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a:latin typeface="Cambria Math" panose="02040503050406030204" pitchFamily="18" charset="0"/>
                        </a:rPr>
                        <m:t>       </m:t>
                      </m:r>
                      <m:r>
                        <a:rPr lang="en-US" sz="2400" b="0" i="1" smtClean="0">
                          <a:latin typeface="Cambria Math" panose="02040503050406030204" pitchFamily="18" charset="0"/>
                        </a:rPr>
                        <m:t>[</m:t>
                      </m:r>
                      <m:r>
                        <a:rPr lang="en-US" sz="2400" b="0" i="1" smtClean="0">
                          <a:latin typeface="Cambria Math" panose="02040503050406030204" pitchFamily="18" charset="0"/>
                        </a:rPr>
                        <m:t>𝐹𝑎𝑟𝑎𝑑</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486275"/>
              </a:xfrm>
              <a:blipFill rotWithShape="1">
                <a:blip r:embed="rId2"/>
                <a:stretch>
                  <a:fillRect l="-928" t="-2717"/>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2286038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Energy Loss and Energy Storage in Magnetic Transmission Line Model (2012)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1. Energy is dissipated in Magnetic Conductance due to skin effect.</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𝑃</m:t>
                          </m:r>
                        </m:e>
                        <m:sub>
                          <m:r>
                            <a:rPr lang="en-US" sz="3200" i="1">
                              <a:latin typeface="Cambria Math" panose="02040503050406030204" pitchFamily="18" charset="0"/>
                            </a:rPr>
                            <m:t>𝑙𝑜𝑠𝑠</m:t>
                          </m:r>
                        </m:sub>
                      </m:sSub>
                      <m:r>
                        <a:rPr lang="en-US" sz="3200" i="1">
                          <a:latin typeface="Cambria Math" panose="02040503050406030204" pitchFamily="18" charset="0"/>
                        </a:rPr>
                        <m:t>=</m:t>
                      </m:r>
                      <m:sSubSup>
                        <m:sSubSupPr>
                          <m:ctrlPr>
                            <a:rPr lang="en-US" sz="3200" i="1">
                              <a:latin typeface="Cambria Math" panose="02040503050406030204" pitchFamily="18" charset="0"/>
                            </a:rPr>
                          </m:ctrlPr>
                        </m:sSubSupPr>
                        <m:e>
                          <m:r>
                            <a:rPr lang="en-US" sz="3200" b="0" i="1" smtClean="0">
                              <a:latin typeface="Cambria Math" panose="02040503050406030204" pitchFamily="18" charset="0"/>
                            </a:rPr>
                            <m:t>𝐼</m:t>
                          </m:r>
                        </m:e>
                        <m:sub>
                          <m:r>
                            <a:rPr lang="en-US" sz="3200" i="1">
                              <a:latin typeface="Cambria Math" panose="02040503050406030204" pitchFamily="18" charset="0"/>
                            </a:rPr>
                            <m:t>𝑚</m:t>
                          </m:r>
                        </m:sub>
                        <m:sup>
                          <m:r>
                            <a:rPr lang="en-US" sz="3200" i="1">
                              <a:latin typeface="Cambria Math" panose="02040503050406030204" pitchFamily="18" charset="0"/>
                            </a:rPr>
                            <m:t>2</m:t>
                          </m:r>
                        </m:sup>
                      </m:sSubSup>
                      <m:sSub>
                        <m:sSubPr>
                          <m:ctrlPr>
                            <a:rPr lang="en-US" sz="3200" i="1">
                              <a:latin typeface="Cambria Math" panose="02040503050406030204" pitchFamily="18" charset="0"/>
                            </a:rPr>
                          </m:ctrlPr>
                        </m:sSubPr>
                        <m:e>
                          <m:r>
                            <a:rPr lang="en-US" sz="3200" i="1">
                              <a:latin typeface="Cambria Math" panose="02040503050406030204" pitchFamily="18" charset="0"/>
                            </a:rPr>
                            <m:t>𝐺</m:t>
                          </m:r>
                        </m:e>
                        <m:sub>
                          <m:r>
                            <a:rPr lang="en-US" sz="3200" i="1">
                              <a:latin typeface="Cambria Math" panose="02040503050406030204" pitchFamily="18" charset="0"/>
                            </a:rPr>
                            <m:t>𝑚</m:t>
                          </m:r>
                        </m:sub>
                      </m:sSub>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2. Electrical Energy is stored in Magnetic Capacitance; and Magnetic Energy is stored in Magnetic Inductance.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𝑒</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𝑚</m:t>
                              </m:r>
                            </m:sub>
                          </m:sSub>
                          <m:r>
                            <a:rPr lang="en-US" i="1">
                              <a:latin typeface="Cambria Math" panose="02040503050406030204" pitchFamily="18" charset="0"/>
                            </a:rPr>
                            <m:t>𝑉</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𝑚</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r>
                            <a:rPr lang="en-US" i="1">
                              <a:latin typeface="Cambria Math" panose="02040503050406030204" pitchFamily="18" charset="0"/>
                            </a:rPr>
                            <m:t>𝐼</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𝑫</m:t>
                          </m:r>
                          <m:r>
                            <a:rPr lang="en-US" i="1">
                              <a:latin typeface="Cambria Math" panose="02040503050406030204" pitchFamily="18" charset="0"/>
                            </a:rPr>
                            <m:t>.</m:t>
                          </m:r>
                          <m:r>
                            <a:rPr lang="en-US" b="1" i="1">
                              <a:latin typeface="Cambria Math" panose="02040503050406030204" pitchFamily="18" charset="0"/>
                            </a:rPr>
                            <m:t>𝑬</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3.The Magnetic Transmission Line Equations can be solved just like Electric Transmission Line Equations.</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2668627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73"/>
            <a:ext cx="10515600" cy="1325563"/>
          </a:xfrm>
        </p:spPr>
        <p:txBody>
          <a:bodyPr/>
          <a:lstStyle/>
          <a:p>
            <a:r>
              <a:rPr lang="en-US" dirty="0">
                <a:latin typeface="Times New Roman" pitchFamily="18" charset="0"/>
                <a:cs typeface="Times New Roman" pitchFamily="18" charset="0"/>
              </a:rPr>
              <a:t>2.3. </a:t>
            </a:r>
            <a:r>
              <a:rPr lang="en-US" dirty="0" err="1">
                <a:latin typeface="Times New Roman" pitchFamily="18" charset="0"/>
                <a:cs typeface="Times New Roman" pitchFamily="18" charset="0"/>
              </a:rPr>
              <a:t>Lossy</a:t>
            </a:r>
            <a:r>
              <a:rPr lang="en-US" dirty="0">
                <a:latin typeface="Times New Roman" pitchFamily="18" charset="0"/>
                <a:cs typeface="Times New Roman" pitchFamily="18" charset="0"/>
              </a:rPr>
              <a:t> Transmission Lines</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120559509"/>
                  </p:ext>
                </p:extLst>
              </p:nvPr>
            </p:nvGraphicFramePr>
            <p:xfrm>
              <a:off x="1943713" y="1341759"/>
              <a:ext cx="8304574" cy="5160746"/>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val="3581561559"/>
                        </a:ext>
                      </a:extLst>
                    </a:gridCol>
                    <a:gridCol w="4132130">
                      <a:extLst>
                        <a:ext uri="{9D8B030D-6E8A-4147-A177-3AD203B41FA5}">
                          <a16:colId xmlns:a16="http://schemas.microsoft.com/office/drawing/2014/main" val="3382901946"/>
                        </a:ext>
                      </a:extLst>
                    </a:gridCol>
                  </a:tblGrid>
                  <a:tr h="335762">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3544196432"/>
                      </a:ext>
                    </a:extLst>
                  </a:tr>
                  <a:tr h="675847">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smtClean="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G</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𝐶</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R</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𝐿</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lang="en-US" sz="1800" b="0" dirty="0">
                            <a:effectLst/>
                            <a:latin typeface="Times New Roman" pitchFamily="18"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129884245"/>
                      </a:ext>
                    </a:extLst>
                  </a:tr>
                  <a:tr h="564513">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4161218915"/>
                      </a:ext>
                    </a:extLst>
                  </a:tr>
                  <a:tr h="1150918">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3955219018"/>
                      </a:ext>
                    </a:extLst>
                  </a:tr>
                  <a:tr h="38531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𝑟</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𝑙</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𝑔</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𝑐</m:t>
                                    </m:r>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𝜌</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213677742"/>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a14="http://schemas.microsoft.com/office/drawing/2010/main" xmlns="" xmlns:p14="http://schemas.microsoft.com/office/powerpoint/2010/main" val="120559509"/>
                  </p:ext>
                </p:extLst>
              </p:nvPr>
            </p:nvGraphicFramePr>
            <p:xfrm>
              <a:off x="1943713" y="1341759"/>
              <a:ext cx="8304574" cy="5394999"/>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xmlns="" xmlns:a14="http://schemas.microsoft.com/office/drawing/2010/main" val="3581561559"/>
                        </a:ext>
                      </a:extLst>
                    </a:gridCol>
                    <a:gridCol w="4132130">
                      <a:extLst>
                        <a:ext uri="{9D8B030D-6E8A-4147-A177-3AD203B41FA5}">
                          <a16:colId xmlns:a16="http://schemas.microsoft.com/office/drawing/2014/main" xmlns="" xmlns:a14="http://schemas.microsoft.com/office/drawing/2010/main" val="3382901946"/>
                        </a:ext>
                      </a:extLst>
                    </a:gridCol>
                  </a:tblGrid>
                  <a:tr h="335762">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xmlns="" xmlns:a14="http://schemas.microsoft.com/office/drawing/2010/main" val="3544196432"/>
                      </a:ext>
                    </a:extLst>
                  </a:tr>
                  <a:tr h="1388301">
                    <a:tc>
                      <a:txBody>
                        <a:bodyPr/>
                        <a:lstStyle/>
                        <a:p>
                          <a:endParaRPr lang="en-US"/>
                        </a:p>
                      </a:txBody>
                      <a:tcPr marL="68580" marR="68580" marT="0" marB="0">
                        <a:blipFill rotWithShape="1">
                          <a:blip r:embed="rId2"/>
                          <a:stretch>
                            <a:fillRect l="-146" t="-29386" r="-99269" b="-270175"/>
                          </a:stretch>
                        </a:blipFill>
                      </a:tcPr>
                    </a:tc>
                    <a:tc>
                      <a:txBody>
                        <a:bodyPr/>
                        <a:lstStyle/>
                        <a:p>
                          <a:endParaRPr lang="en-US"/>
                        </a:p>
                      </a:txBody>
                      <a:tcPr marL="68580" marR="68580" marT="0" marB="0">
                        <a:blipFill rotWithShape="1">
                          <a:blip r:embed="rId2"/>
                          <a:stretch>
                            <a:fillRect l="-101032" t="-29386" r="-147" b="-270175"/>
                          </a:stretch>
                        </a:blipFill>
                      </a:tcPr>
                    </a:tc>
                    <a:extLst>
                      <a:ext uri="{0D108BD9-81ED-4DB2-BD59-A6C34878D82A}">
                        <a16:rowId xmlns:a16="http://schemas.microsoft.com/office/drawing/2014/main" xmlns="" xmlns:a14="http://schemas.microsoft.com/office/drawing/2010/main" val="129884245"/>
                      </a:ext>
                    </a:extLst>
                  </a:tr>
                  <a:tr h="1451674">
                    <a:tc>
                      <a:txBody>
                        <a:bodyPr/>
                        <a:lstStyle/>
                        <a:p>
                          <a:endParaRPr lang="en-US"/>
                        </a:p>
                      </a:txBody>
                      <a:tcPr marL="68580" marR="68580" marT="0" marB="0">
                        <a:blipFill rotWithShape="1">
                          <a:blip r:embed="rId2"/>
                          <a:stretch>
                            <a:fillRect l="-146" t="-123950" r="-99269" b="-158824"/>
                          </a:stretch>
                        </a:blipFill>
                      </a:tcPr>
                    </a:tc>
                    <a:tc>
                      <a:txBody>
                        <a:bodyPr/>
                        <a:lstStyle/>
                        <a:p>
                          <a:endParaRPr lang="en-US"/>
                        </a:p>
                      </a:txBody>
                      <a:tcPr marL="68580" marR="68580" marT="0" marB="0">
                        <a:blipFill rotWithShape="1">
                          <a:blip r:embed="rId2"/>
                          <a:stretch>
                            <a:fillRect l="-101032" t="-123950" r="-147" b="-158824"/>
                          </a:stretch>
                        </a:blipFill>
                      </a:tcPr>
                    </a:tc>
                    <a:extLst>
                      <a:ext uri="{0D108BD9-81ED-4DB2-BD59-A6C34878D82A}">
                        <a16:rowId xmlns:a16="http://schemas.microsoft.com/office/drawing/2014/main" xmlns="" xmlns:a14="http://schemas.microsoft.com/office/drawing/2010/main" val="4161218915"/>
                      </a:ext>
                    </a:extLst>
                  </a:tr>
                  <a:tr h="1214946">
                    <a:tc>
                      <a:txBody>
                        <a:bodyPr/>
                        <a:lstStyle/>
                        <a:p>
                          <a:endParaRPr lang="en-US"/>
                        </a:p>
                      </a:txBody>
                      <a:tcPr marL="68580" marR="68580" marT="0" marB="0">
                        <a:blipFill rotWithShape="1">
                          <a:blip r:embed="rId2"/>
                          <a:stretch>
                            <a:fillRect l="-146" t="-267839" r="-99269" b="-89950"/>
                          </a:stretch>
                        </a:blipFill>
                      </a:tcPr>
                    </a:tc>
                    <a:tc>
                      <a:txBody>
                        <a:bodyPr/>
                        <a:lstStyle/>
                        <a:p>
                          <a:endParaRPr lang="en-US"/>
                        </a:p>
                      </a:txBody>
                      <a:tcPr marL="68580" marR="68580" marT="0" marB="0">
                        <a:blipFill rotWithShape="1">
                          <a:blip r:embed="rId2"/>
                          <a:stretch>
                            <a:fillRect l="-101032" t="-267839" r="-147" b="-89950"/>
                          </a:stretch>
                        </a:blipFill>
                      </a:tcPr>
                    </a:tc>
                    <a:extLst>
                      <a:ext uri="{0D108BD9-81ED-4DB2-BD59-A6C34878D82A}">
                        <a16:rowId xmlns:a16="http://schemas.microsoft.com/office/drawing/2014/main" xmlns="" xmlns:a14="http://schemas.microsoft.com/office/drawing/2010/main" val="3955219018"/>
                      </a:ext>
                    </a:extLst>
                  </a:tr>
                  <a:tr h="1004316">
                    <a:tc>
                      <a:txBody>
                        <a:bodyPr/>
                        <a:lstStyle/>
                        <a:p>
                          <a:endParaRPr lang="en-US"/>
                        </a:p>
                      </a:txBody>
                      <a:tcPr marL="68580" marR="68580" marT="0" marB="0">
                        <a:blipFill rotWithShape="1">
                          <a:blip r:embed="rId2"/>
                          <a:stretch>
                            <a:fillRect l="-146" t="-443636" r="-99269" b="-8485"/>
                          </a:stretch>
                        </a:blipFill>
                      </a:tcPr>
                    </a:tc>
                    <a:tc>
                      <a:txBody>
                        <a:bodyPr/>
                        <a:lstStyle/>
                        <a:p>
                          <a:endParaRPr lang="en-US"/>
                        </a:p>
                      </a:txBody>
                      <a:tcPr marL="68580" marR="68580" marT="0" marB="0">
                        <a:blipFill rotWithShape="1">
                          <a:blip r:embed="rId2"/>
                          <a:stretch>
                            <a:fillRect l="-101032" t="-443636" r="-147" b="-8485"/>
                          </a:stretch>
                        </a:blipFill>
                      </a:tcPr>
                    </a:tc>
                    <a:extLst>
                      <a:ext uri="{0D108BD9-81ED-4DB2-BD59-A6C34878D82A}">
                        <a16:rowId xmlns:a16="http://schemas.microsoft.com/office/drawing/2014/main" xmlns="" xmlns:a14="http://schemas.microsoft.com/office/drawing/2010/main" val="213677742"/>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5553040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Introduction to Magnetic Transmission Lines</a:t>
            </a:r>
          </a:p>
        </p:txBody>
      </p:sp>
      <p:sp>
        <p:nvSpPr>
          <p:cNvPr id="3" name="Content Placeholder 2"/>
          <p:cNvSpPr>
            <a:spLocks noGrp="1"/>
          </p:cNvSpPr>
          <p:nvPr>
            <p:ph idx="1"/>
          </p:nvPr>
        </p:nvSpPr>
        <p:spPr/>
        <p:txBody>
          <a:bodyPr>
            <a:normAutofit/>
          </a:bodyPr>
          <a:lstStyle/>
          <a:p>
            <a:pPr marL="514350" indent="-514350" algn="just">
              <a:buFont typeface="+mj-lt"/>
              <a:buAutoNum type="arabicPeriod"/>
            </a:pPr>
            <a:r>
              <a:rPr lang="en-US" dirty="0">
                <a:latin typeface="Times New Roman" pitchFamily="18" charset="0"/>
                <a:cs typeface="Times New Roman" pitchFamily="18" charset="0"/>
              </a:rPr>
              <a:t>Magnetic Transmission Lines </a:t>
            </a:r>
            <a:r>
              <a:rPr lang="en-US" dirty="0" smtClean="0">
                <a:latin typeface="Times New Roman" pitchFamily="18" charset="0"/>
                <a:cs typeface="Times New Roman" pitchFamily="18" charset="0"/>
              </a:rPr>
              <a:t>transmit information through Magnetic </a:t>
            </a:r>
            <a:r>
              <a:rPr lang="en-US" dirty="0">
                <a:latin typeface="Times New Roman" pitchFamily="18" charset="0"/>
                <a:cs typeface="Times New Roman" pitchFamily="18" charset="0"/>
              </a:rPr>
              <a:t>Flux </a:t>
            </a:r>
            <a:r>
              <a:rPr lang="en-US" dirty="0" smtClean="0">
                <a:latin typeface="Times New Roman" pitchFamily="18" charset="0"/>
                <a:cs typeface="Times New Roman" pitchFamily="18" charset="0"/>
              </a:rPr>
              <a:t>which acts as </a:t>
            </a:r>
            <a:r>
              <a:rPr lang="en-US" dirty="0">
                <a:latin typeface="Times New Roman" pitchFamily="18" charset="0"/>
                <a:cs typeface="Times New Roman" pitchFamily="18" charset="0"/>
              </a:rPr>
              <a:t>the effective Magnetic charge. Time varying magnetic flux results in a Magnetic Displacement Current inside the Transmission Line. </a:t>
            </a:r>
          </a:p>
          <a:p>
            <a:pPr marL="514350" indent="-514350" algn="just">
              <a:buFont typeface="+mj-lt"/>
              <a:buAutoNum type="arabicPeriod"/>
            </a:pPr>
            <a:r>
              <a:rPr lang="en-US" dirty="0">
                <a:latin typeface="Times New Roman" pitchFamily="18" charset="0"/>
                <a:cs typeface="Times New Roman" pitchFamily="18" charset="0"/>
              </a:rPr>
              <a:t>The operation of a Magnetic Transmission Line does not involve flow of magnetic or electric charges. They are very poor electrical conductors.  However, changing Magnetic Fields produce Electric Fields </a:t>
            </a:r>
            <a:r>
              <a:rPr lang="en-US" dirty="0" smtClean="0">
                <a:latin typeface="Times New Roman" pitchFamily="18" charset="0"/>
                <a:cs typeface="Times New Roman" pitchFamily="18" charset="0"/>
              </a:rPr>
              <a:t>which </a:t>
            </a:r>
            <a:r>
              <a:rPr lang="en-US" dirty="0">
                <a:latin typeface="Times New Roman" pitchFamily="18" charset="0"/>
                <a:cs typeface="Times New Roman" pitchFamily="18" charset="0"/>
              </a:rPr>
              <a:t>is stored in the dielectric medium.</a:t>
            </a:r>
          </a:p>
          <a:p>
            <a:pPr marL="514350" indent="-514350" algn="just">
              <a:buFont typeface="+mj-lt"/>
              <a:buAutoNum type="arabicPeriod"/>
            </a:pPr>
            <a:r>
              <a:rPr lang="en-US" dirty="0">
                <a:latin typeface="Times New Roman" pitchFamily="18" charset="0"/>
                <a:cs typeface="Times New Roman" pitchFamily="18" charset="0"/>
              </a:rPr>
              <a:t>Together, the Electric and Magnetic Fields transmit Energy along the direction of propagation. </a:t>
            </a:r>
          </a:p>
          <a:p>
            <a:pPr marL="514350" indent="-514350" algn="just">
              <a:buFont typeface="+mj-lt"/>
              <a:buAutoNum type="arabicPeriod"/>
            </a:pP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61107909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Per unit Length Transverse Inductance of </a:t>
            </a:r>
            <a:r>
              <a:rPr lang="en-US" dirty="0">
                <a:latin typeface="Times New Roman" panose="02020603050405020304" pitchFamily="18" charset="0"/>
                <a:cs typeface="Times New Roman" panose="02020603050405020304" pitchFamily="18" charset="0"/>
              </a:rPr>
              <a:t>Magnetic Transmission Line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327469" cy="4351338"/>
              </a:xfrm>
            </p:spPr>
            <p:txBody>
              <a:bodyPr>
                <a:normAutofit fontScale="70000" lnSpcReduction="20000"/>
              </a:bodyPr>
              <a:lstStyle/>
              <a:p>
                <a:pPr marL="0" indent="0">
                  <a:buNone/>
                </a:pPr>
                <a:r>
                  <a:rPr lang="en-US" dirty="0" smtClean="0">
                    <a:latin typeface="Times New Roman" panose="02020603050405020304" pitchFamily="18" charset="0"/>
                    <a:cs typeface="Times New Roman" panose="02020603050405020304" pitchFamily="18" charset="0"/>
                  </a:rPr>
                  <a:t>For magnetic and electric transmission lines of similar geometry, the per unit length inductance/ capacitance are related to each other.</a:t>
                </a:r>
              </a:p>
              <a:p>
                <a:pPr marL="0" indent="0">
                  <a:buNone/>
                </a:pPr>
                <a:r>
                  <a:rPr lang="en-US" dirty="0">
                    <a:latin typeface="Times New Roman" panose="02020603050405020304" pitchFamily="18" charset="0"/>
                    <a:cs typeface="Times New Roman" panose="02020603050405020304" pitchFamily="18" charset="0"/>
                  </a:rPr>
                  <a:t>For cylindrical </a:t>
                </a:r>
                <a:r>
                  <a:rPr lang="en-US" dirty="0" smtClean="0">
                    <a:latin typeface="Times New Roman" panose="02020603050405020304" pitchFamily="18" charset="0"/>
                    <a:cs typeface="Times New Roman" panose="02020603050405020304" pitchFamily="18" charset="0"/>
                  </a:rPr>
                  <a:t>wire,</a:t>
                </a:r>
              </a:p>
              <a:p>
                <a:r>
                  <a:rPr lang="en-US" dirty="0" smtClean="0">
                    <a:latin typeface="Times New Roman" panose="02020603050405020304" pitchFamily="18" charset="0"/>
                    <a:cs typeface="Times New Roman" panose="02020603050405020304" pitchFamily="18" charset="0"/>
                  </a:rPr>
                  <a:t>External </a:t>
                </a:r>
                <a:r>
                  <a:rPr lang="en-US" dirty="0">
                    <a:latin typeface="Times New Roman" panose="02020603050405020304" pitchFamily="18" charset="0"/>
                    <a:cs typeface="Times New Roman" panose="02020603050405020304" pitchFamily="18" charset="0"/>
                  </a:rPr>
                  <a:t>Electric Field</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E</m:t>
                      </m:r>
                      <m:d>
                        <m:dPr>
                          <m:ctrlPr>
                            <a:rPr lang="en-US" i="1">
                              <a:latin typeface="Cambria Math" panose="02040503050406030204" pitchFamily="18" charset="0"/>
                            </a:rPr>
                          </m:ctrlPr>
                        </m:dPr>
                        <m:e>
                          <m:r>
                            <m:rPr>
                              <m:sty m:val="p"/>
                            </m:rPr>
                            <a:rPr lang="en-US">
                              <a:latin typeface="Cambria Math" panose="02040503050406030204" pitchFamily="18" charset="0"/>
                            </a:rPr>
                            <m:t>r</m:t>
                          </m:r>
                        </m:e>
                      </m:d>
                      <m:r>
                        <a:rPr lang="en-US">
                          <a:latin typeface="Cambria Math" panose="02040503050406030204" pitchFamily="18" charset="0"/>
                        </a:rPr>
                        <m:t>=</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m</m:t>
                              </m:r>
                              <m:r>
                                <a:rPr lang="en-US">
                                  <a:latin typeface="Cambria Math" panose="02040503050406030204" pitchFamily="18" charset="0"/>
                                </a:rPr>
                                <m:t>,</m:t>
                              </m:r>
                              <m:r>
                                <m:rPr>
                                  <m:sty m:val="p"/>
                                </m:rPr>
                                <a:rPr lang="en-US">
                                  <a:latin typeface="Cambria Math" panose="02040503050406030204" pitchFamily="18" charset="0"/>
                                </a:rPr>
                                <m:t>disp</m:t>
                              </m:r>
                            </m:sub>
                          </m:sSub>
                        </m:num>
                        <m:den>
                          <m:r>
                            <a:rPr lang="en-US">
                              <a:latin typeface="Cambria Math" panose="02040503050406030204" pitchFamily="18" charset="0"/>
                            </a:rPr>
                            <m:t>2</m:t>
                          </m:r>
                          <m:r>
                            <m:rPr>
                              <m:sty m:val="p"/>
                            </m:rPr>
                            <a:rPr lang="en-US">
                              <a:latin typeface="Cambria Math" panose="02040503050406030204" pitchFamily="18" charset="0"/>
                              <a:ea typeface="Cambria Math" panose="02040503050406030204" pitchFamily="18" charset="0"/>
                            </a:rPr>
                            <m:t>πr</m:t>
                          </m:r>
                        </m:den>
                      </m:f>
                    </m:oMath>
                  </m:oMathPara>
                </a14:m>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External </a:t>
                </a:r>
                <a:r>
                  <a:rPr lang="en-US" dirty="0">
                    <a:latin typeface="Times New Roman" panose="02020603050405020304" pitchFamily="18" charset="0"/>
                    <a:cs typeface="Times New Roman" panose="02020603050405020304" pitchFamily="18" charset="0"/>
                  </a:rPr>
                  <a:t>Magnetic Field</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H</m:t>
                      </m:r>
                      <m:d>
                        <m:dPr>
                          <m:ctrlPr>
                            <a:rPr lang="en-US" i="1">
                              <a:latin typeface="Cambria Math" panose="02040503050406030204" pitchFamily="18" charset="0"/>
                            </a:rPr>
                          </m:ctrlPr>
                        </m:dPr>
                        <m:e>
                          <m:r>
                            <m:rPr>
                              <m:sty m:val="p"/>
                            </m:rPr>
                            <a:rPr lang="en-US">
                              <a:latin typeface="Cambria Math" panose="02040503050406030204" pitchFamily="18" charset="0"/>
                            </a:rPr>
                            <m:t>r</m:t>
                          </m:r>
                        </m:e>
                      </m:d>
                      <m:r>
                        <a:rPr lang="en-US">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V</m:t>
                              </m:r>
                            </m:e>
                            <m:sub>
                              <m:r>
                                <m:rPr>
                                  <m:sty m:val="p"/>
                                </m:rPr>
                                <a:rPr lang="en-US">
                                  <a:latin typeface="Cambria Math" panose="02040503050406030204" pitchFamily="18" charset="0"/>
                                </a:rPr>
                                <m:t>m</m:t>
                              </m:r>
                            </m:sub>
                          </m:sSub>
                        </m:num>
                        <m:den>
                          <m:r>
                            <m:rPr>
                              <m:sty m:val="p"/>
                            </m:rPr>
                            <a:rPr lang="en-US">
                              <a:latin typeface="Cambria Math" panose="02040503050406030204" pitchFamily="18" charset="0"/>
                            </a:rPr>
                            <m:t>r</m:t>
                          </m:r>
                        </m:den>
                      </m:f>
                    </m:oMath>
                  </m:oMathPara>
                </a14:m>
                <a:endParaRPr lang="en-US" dirty="0" smtClean="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𝑀𝑇𝐿</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0</m:t>
                            </m:r>
                          </m:sub>
                        </m:sSub>
                      </m:num>
                      <m:den>
                        <m:r>
                          <a:rPr lang="en-US" i="1">
                            <a:latin typeface="Cambria Math" panose="02040503050406030204" pitchFamily="18" charset="0"/>
                            <a:ea typeface="Cambria Math" panose="02040503050406030204" pitchFamily="18" charset="0"/>
                          </a:rPr>
                          <m:t>𝜀</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𝐸𝑇𝐿</m:t>
                        </m:r>
                      </m:sub>
                    </m:sSub>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num>
                      <m:den>
                        <m:r>
                          <a:rPr lang="en-US" i="1">
                            <a:latin typeface="Cambria Math" panose="02040503050406030204" pitchFamily="18" charset="0"/>
                            <a:ea typeface="Cambria Math" panose="02040503050406030204" pitchFamily="18" charset="0"/>
                          </a:rPr>
                          <m:t>𝜀</m:t>
                        </m:r>
                      </m:den>
                    </m:f>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𝜋𝜀</m:t>
                        </m:r>
                      </m:num>
                      <m:den>
                        <m:r>
                          <m:rPr>
                            <m:sty m:val="p"/>
                          </m:rPr>
                          <a:rPr lang="en-US" b="0" i="0" smtClean="0">
                            <a:latin typeface="Cambria Math" panose="02040503050406030204" pitchFamily="18" charset="0"/>
                          </a:rPr>
                          <m:t>ln</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𝐷</m:t>
                            </m:r>
                          </m:num>
                          <m:den>
                            <m:r>
                              <a:rPr lang="en-US" b="0" i="1" smtClean="0">
                                <a:latin typeface="Cambria Math" panose="02040503050406030204" pitchFamily="18" charset="0"/>
                              </a:rPr>
                              <m:t>𝑟</m:t>
                            </m:r>
                          </m:den>
                        </m:f>
                        <m:r>
                          <a:rPr lang="en-US" b="0" i="1" smtClean="0">
                            <a:latin typeface="Cambria Math" panose="02040503050406030204" pitchFamily="18" charset="0"/>
                          </a:rPr>
                          <m:t>)</m:t>
                        </m:r>
                      </m:den>
                    </m:f>
                  </m:oMath>
                </a14:m>
                <a:endParaRPr lang="en-US" dirty="0" smtClean="0"/>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𝑀𝑇𝐿</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𝜀</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den>
                    </m:f>
                    <m:sSub>
                      <m:sSubPr>
                        <m:ctrlPr>
                          <a:rPr lang="en-US" i="1">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𝐸𝑇𝐿</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𝜀</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num>
                      <m:den>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den>
                    </m:f>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𝐷</m:t>
                                </m:r>
                              </m:num>
                              <m:den>
                                <m:r>
                                  <a:rPr lang="en-US" i="1">
                                    <a:latin typeface="Cambria Math" panose="02040503050406030204" pitchFamily="18" charset="0"/>
                                  </a:rPr>
                                  <m:t>𝑟</m:t>
                                </m:r>
                              </m:den>
                            </m:f>
                          </m:e>
                        </m:d>
                      </m:e>
                    </m:func>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327469" cy="4351338"/>
              </a:xfrm>
              <a:blipFill>
                <a:blip r:embed="rId2"/>
                <a:stretch>
                  <a:fillRect l="-1260" t="-266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smtClean="0"/>
              <a:t>Modeling and Simulation of Magnetic Transmission Lines</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50</a:t>
            </a:fld>
            <a:endParaRPr lang="en-US"/>
          </a:p>
        </p:txBody>
      </p:sp>
      <p:pic>
        <p:nvPicPr>
          <p:cNvPr id="6" name="Content Placeholder 5"/>
          <p:cNvPicPr>
            <a:picLocks noChangeAspect="1"/>
          </p:cNvPicPr>
          <p:nvPr/>
        </p:nvPicPr>
        <p:blipFill rotWithShape="1">
          <a:blip r:embed="rId3"/>
          <a:srcRect l="17258" r="20836"/>
          <a:stretch/>
        </p:blipFill>
        <p:spPr>
          <a:xfrm>
            <a:off x="6439988" y="1870075"/>
            <a:ext cx="5499463" cy="4351338"/>
          </a:xfrm>
          <a:prstGeom prst="rect">
            <a:avLst/>
          </a:prstGeom>
          <a:ln>
            <a:solidFill>
              <a:schemeClr val="tx1"/>
            </a:solidFill>
          </a:ln>
        </p:spPr>
      </p:pic>
    </p:spTree>
    <p:extLst>
      <p:ext uri="{BB962C8B-B14F-4D97-AF65-F5344CB8AC3E}">
        <p14:creationId xmlns:p14="http://schemas.microsoft.com/office/powerpoint/2010/main" val="31203424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latin typeface="Times New Roman" pitchFamily="18" charset="0"/>
                <a:cs typeface="Times New Roman" pitchFamily="18" charset="0"/>
              </a:rPr>
              <a:t>3. Electromagnetic Simulations and MEEP Simulator</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8595302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3.1. Finite Difference Time Domain Method</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17478887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Finite Difference Time Domain </a:t>
            </a:r>
            <a:r>
              <a:rPr lang="en-US" dirty="0" smtClean="0">
                <a:latin typeface="Times New Roman" pitchFamily="18" charset="0"/>
                <a:cs typeface="Times New Roman" pitchFamily="18" charset="0"/>
              </a:rPr>
              <a:t>    Method </a:t>
            </a:r>
            <a:r>
              <a:rPr lang="en-US" dirty="0">
                <a:latin typeface="Times New Roman" pitchFamily="18" charset="0"/>
                <a:cs typeface="Times New Roman" pitchFamily="18" charset="0"/>
              </a:rPr>
              <a:t>(1966)</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672157"/>
              </a:xfrm>
            </p:spPr>
            <p:txBody>
              <a:bodyPr>
                <a:normAutofit fontScale="92500" lnSpcReduction="20000"/>
              </a:bodyPr>
              <a:lstStyle/>
              <a:p>
                <a:r>
                  <a:rPr lang="en-US" dirty="0">
                    <a:latin typeface="Times New Roman" pitchFamily="18" charset="0"/>
                    <a:cs typeface="Times New Roman" pitchFamily="18" charset="0"/>
                  </a:rPr>
                  <a:t>K. S. Yee’s Method (1966) or Finite Difference Time Domain Method is a differential numerical modeling technique for computational electrodynamics.</a:t>
                </a:r>
              </a:p>
              <a:p>
                <a:r>
                  <a:rPr lang="en-US" dirty="0">
                    <a:latin typeface="Times New Roman" pitchFamily="18" charset="0"/>
                    <a:cs typeface="Times New Roman" pitchFamily="18" charset="0"/>
                  </a:rPr>
                  <a:t>J. C. Maxwell’s Equations (1861) are discretized using central difference approximations to the space and time partial derivatives. For example,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𝐻</m:t>
                      </m:r>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𝑥</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𝑦</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𝑧</m:t>
                          </m:r>
                        </m:sub>
                      </m:sSub>
                    </m:oMath>
                  </m:oMathPara>
                </a14:m>
                <a:endParaRPr lang="en-US" sz="2600" dirty="0">
                  <a:latin typeface="Times New Roman" pitchFamily="18" charset="0"/>
                  <a:ea typeface="Cambria Math" panose="02040503050406030204" pitchFamily="18" charset="0"/>
                  <a:cs typeface="Times New Roman" pitchFamily="18" charset="0"/>
                </a:endParaRPr>
              </a:p>
              <a:p>
                <a:pPr marL="0" indent="0">
                  <a:buNone/>
                </a:pPr>
                <a:endParaRPr lang="en-US" sz="26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Sub>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𝑧</m:t>
                              </m:r>
                            </m:sub>
                            <m:sup>
                              <m:r>
                                <a:rPr lang="en-US" b="0" i="1" smtClean="0">
                                  <a:latin typeface="Cambria Math" panose="02040503050406030204" pitchFamily="18" charset="0"/>
                                  <a:ea typeface="Cambria Math" panose="02040503050406030204" pitchFamily="18" charset="0"/>
                                </a:rPr>
                                <m:t>𝑛</m:t>
                              </m:r>
                            </m:sup>
                          </m:sSub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up>
                              <m:r>
                                <a:rPr lang="en-US" i="1">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num>
                            <m:den>
                              <m:r>
                                <a:rPr lang="en-US" i="1">
                                  <a:latin typeface="Cambria Math" panose="02040503050406030204" pitchFamily="18" charset="0"/>
                                  <a:ea typeface="Cambria Math" panose="02040503050406030204" pitchFamily="18" charset="0"/>
                                </a:rPr>
                                <m:t>2</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where n represents the discrete time step.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672157"/>
              </a:xfrm>
              <a:blipFill rotWithShape="1">
                <a:blip r:embed="rId2"/>
                <a:stretch>
                  <a:fillRect l="-1043" t="-3520" b="-104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2950370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Yee </a:t>
            </a:r>
            <a:r>
              <a:rPr lang="en-US" dirty="0" smtClean="0">
                <a:latin typeface="Times New Roman" pitchFamily="18" charset="0"/>
                <a:cs typeface="Times New Roman" pitchFamily="18" charset="0"/>
              </a:rPr>
              <a:t>Lattice </a:t>
            </a:r>
            <a:r>
              <a:rPr lang="en-US" dirty="0">
                <a:latin typeface="Times New Roman" pitchFamily="18" charset="0"/>
                <a:cs typeface="Times New Roman" pitchFamily="18" charset="0"/>
              </a:rPr>
              <a:t>(1966)</a:t>
            </a:r>
          </a:p>
        </p:txBody>
      </p:sp>
      <p:sp>
        <p:nvSpPr>
          <p:cNvPr id="5" name="TextBox 4"/>
          <p:cNvSpPr txBox="1"/>
          <p:nvPr/>
        </p:nvSpPr>
        <p:spPr>
          <a:xfrm>
            <a:off x="838199" y="1690688"/>
            <a:ext cx="10924310"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itchFamily="18" charset="0"/>
                <a:cs typeface="Times New Roman" pitchFamily="18" charset="0"/>
              </a:rPr>
              <a:t>Finite Difference Time Domain Method discretizes space into a grid of small elements called Yee Lattice (1966). The different field components at a grid location are stored in the edges and faces of a cubic element. They are evolved in discrete time steps.</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54</a:t>
            </a:fld>
            <a:endParaRPr lang="en-US">
              <a:latin typeface="Times New Roman" pitchFamily="18" charset="0"/>
              <a:cs typeface="Times New Roman" pitchFamily="18" charset="0"/>
            </a:endParaRPr>
          </a:p>
        </p:txBody>
      </p:sp>
      <p:pic>
        <p:nvPicPr>
          <p:cNvPr id="8" name="Picture 7"/>
          <p:cNvPicPr/>
          <p:nvPr/>
        </p:nvPicPr>
        <p:blipFill>
          <a:blip r:embed="rId2"/>
          <a:stretch>
            <a:fillRect/>
          </a:stretch>
        </p:blipFill>
        <p:spPr>
          <a:xfrm>
            <a:off x="3597184" y="3260348"/>
            <a:ext cx="4762500" cy="2919730"/>
          </a:xfrm>
          <a:prstGeom prst="rect">
            <a:avLst/>
          </a:prstGeom>
          <a:ln>
            <a:solidFill>
              <a:schemeClr val="tx1"/>
            </a:solidFill>
          </a:ln>
        </p:spPr>
      </p:pic>
    </p:spTree>
    <p:extLst>
      <p:ext uri="{BB962C8B-B14F-4D97-AF65-F5344CB8AC3E}">
        <p14:creationId xmlns:p14="http://schemas.microsoft.com/office/powerpoint/2010/main" val="414048521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3.2. Introduction to MEEP Simulator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8710726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Introduction to </a:t>
            </a:r>
            <a:r>
              <a:rPr lang="en-US" dirty="0" smtClean="0">
                <a:latin typeface="Times New Roman" pitchFamily="18" charset="0"/>
                <a:cs typeface="Times New Roman" pitchFamily="18" charset="0"/>
              </a:rPr>
              <a:t>MEEP Simulator</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838200" y="1690688"/>
            <a:ext cx="10758055" cy="4561322"/>
          </a:xfrm>
        </p:spPr>
        <p:txBody>
          <a:bodyPr>
            <a:noAutofit/>
          </a:bodyPr>
          <a:lstStyle/>
          <a:p>
            <a:pPr marL="0" indent="0">
              <a:buNone/>
            </a:pPr>
            <a:r>
              <a:rPr lang="en-US" sz="2200" dirty="0">
                <a:latin typeface="Times New Roman" pitchFamily="18" charset="0"/>
                <a:cs typeface="Times New Roman" pitchFamily="18" charset="0"/>
              </a:rPr>
              <a:t>MEEP (2006) is a script based Simulator for modeling the time domain and frequency domain behavior of a variety of arbitrary materials including anisotropic, dispersive, non-linear and gyrotropic media. </a:t>
            </a:r>
          </a:p>
          <a:p>
            <a:pPr marL="457200" indent="-457200">
              <a:buFont typeface="+mj-lt"/>
              <a:buAutoNum type="arabicPeriod"/>
            </a:pPr>
            <a:r>
              <a:rPr lang="en-US" sz="2200" dirty="0">
                <a:latin typeface="Times New Roman" pitchFamily="18" charset="0"/>
                <a:cs typeface="Times New Roman" pitchFamily="18" charset="0"/>
              </a:rPr>
              <a:t>C++ interface: Features variable resolution and normalized units. </a:t>
            </a:r>
          </a:p>
          <a:p>
            <a:pPr marL="457200" indent="-457200">
              <a:buFont typeface="+mj-lt"/>
              <a:buAutoNum type="arabicPeriod"/>
            </a:pPr>
            <a:r>
              <a:rPr lang="en-US" sz="2200" dirty="0">
                <a:latin typeface="Times New Roman" pitchFamily="18" charset="0"/>
                <a:cs typeface="Times New Roman" pitchFamily="18" charset="0"/>
              </a:rPr>
              <a:t>Material Library: Sample data for several materials is provided in libraries for building accurate test structures. </a:t>
            </a:r>
          </a:p>
          <a:p>
            <a:pPr marL="457200" indent="-457200">
              <a:buFont typeface="+mj-lt"/>
              <a:buAutoNum type="arabicPeriod"/>
            </a:pPr>
            <a:r>
              <a:rPr lang="en-US" sz="2200" dirty="0">
                <a:latin typeface="Times New Roman" pitchFamily="18" charset="0"/>
                <a:cs typeface="Times New Roman" pitchFamily="18" charset="0"/>
              </a:rPr>
              <a:t>Current Sources: A wide variety of electric or magnetic current sources can be simulated. </a:t>
            </a:r>
          </a:p>
          <a:p>
            <a:pPr marL="457200" indent="-457200">
              <a:buFont typeface="+mj-lt"/>
              <a:buAutoNum type="arabicPeriod"/>
            </a:pPr>
            <a:r>
              <a:rPr lang="en-US" sz="2200" dirty="0">
                <a:latin typeface="Times New Roman" pitchFamily="18" charset="0"/>
                <a:cs typeface="Times New Roman" pitchFamily="18" charset="0"/>
              </a:rPr>
              <a:t>Derived components: Electric/ Magnetic/ Thermal Energy Density, Poynting Flux etc. can be evaluated. </a:t>
            </a:r>
          </a:p>
          <a:p>
            <a:pPr marL="457200" indent="-457200">
              <a:buFont typeface="+mj-lt"/>
              <a:buAutoNum type="arabicPeriod"/>
            </a:pPr>
            <a:r>
              <a:rPr lang="en-US" sz="2200" dirty="0">
                <a:latin typeface="Times New Roman" pitchFamily="18" charset="0"/>
                <a:cs typeface="Times New Roman" pitchFamily="18" charset="0"/>
              </a:rPr>
              <a:t>Mathematical operations: Averaging, symmetry and integration are allowed in cylindrical and rectangular coordinates. </a:t>
            </a:r>
          </a:p>
          <a:p>
            <a:pPr marL="457200" indent="-457200">
              <a:buFont typeface="+mj-lt"/>
              <a:buAutoNum type="arabicPeriod"/>
            </a:pPr>
            <a:r>
              <a:rPr lang="en-US" sz="2200" dirty="0">
                <a:latin typeface="Times New Roman" pitchFamily="18" charset="0"/>
                <a:cs typeface="Times New Roman" pitchFamily="18" charset="0"/>
              </a:rPr>
              <a:t>Data Visualization: The fields can be printed as image or video files. </a:t>
            </a:r>
          </a:p>
          <a:p>
            <a:pPr marL="457200" indent="-457200">
              <a:buFont typeface="+mj-lt"/>
              <a:buAutoNum type="arabicPeriod"/>
            </a:pPr>
            <a:endParaRPr lang="en-US" sz="22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104785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Boundary Conditions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indent="0">
                  <a:buNone/>
                </a:pPr>
                <a:r>
                  <a:rPr lang="en-US" dirty="0">
                    <a:latin typeface="Times New Roman" pitchFamily="18" charset="0"/>
                    <a:cs typeface="Times New Roman" pitchFamily="18" charset="0"/>
                  </a:rPr>
                  <a:t>The finite region of space must always be terminated with some boundary conditions. Three types of terminations are supported:</a:t>
                </a:r>
              </a:p>
              <a:p>
                <a:pPr marL="514350" indent="-514350">
                  <a:buAutoNum type="arabicPeriod"/>
                </a:pPr>
                <a:r>
                  <a:rPr lang="en-US" dirty="0">
                    <a:latin typeface="Times New Roman" pitchFamily="18" charset="0"/>
                    <a:cs typeface="Times New Roman" pitchFamily="18" charset="0"/>
                  </a:rPr>
                  <a:t>Bloch-periodic Boundaries: These are used for simulation of periodic structures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𝑗𝑘𝐿</m:t>
                        </m:r>
                      </m:sup>
                    </m:sSup>
                  </m:oMath>
                </a14:m>
                <a:r>
                  <a:rPr lang="en-US" dirty="0">
                    <a:latin typeface="Times New Roman" pitchFamily="18" charset="0"/>
                    <a:cs typeface="Times New Roman" pitchFamily="18" charset="0"/>
                  </a:rPr>
                  <a:t>. Periodic Bloch Boundaries copy the field component at one cell’s edge and reinject them at a neighboring cell’s edge. </a:t>
                </a:r>
              </a:p>
              <a:p>
                <a:pPr marL="514350" indent="-514350">
                  <a:buAutoNum type="arabicPeriod"/>
                </a:pPr>
                <a:r>
                  <a:rPr lang="en-US" dirty="0">
                    <a:latin typeface="Times New Roman" pitchFamily="18" charset="0"/>
                    <a:cs typeface="Times New Roman" pitchFamily="18" charset="0"/>
                  </a:rPr>
                  <a:t>Metallic Walls: All fields are forced to be zero at the boundaries (perfect reflector has zero absorption and zero skin depth). </a:t>
                </a:r>
              </a:p>
              <a:p>
                <a:pPr marL="514350" indent="-514350">
                  <a:buAutoNum type="arabicPeriod"/>
                </a:pPr>
                <a:r>
                  <a:rPr lang="en-US" dirty="0">
                    <a:latin typeface="Times New Roman" pitchFamily="18" charset="0"/>
                    <a:cs typeface="Times New Roman" pitchFamily="18" charset="0"/>
                  </a:rPr>
                  <a:t>Perfectly Matched Layers: All the fields pass through the open boundary with no reflection. These absorbing boundary layers (ABC) absorb all incident fields.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17" t="-3361" r="-116" b="-14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5823329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a:t>
            </a:r>
            <a:r>
              <a:rPr lang="en-US" dirty="0" smtClean="0">
                <a:latin typeface="Times New Roman" pitchFamily="18" charset="0"/>
                <a:cs typeface="Times New Roman" pitchFamily="18" charset="0"/>
              </a:rPr>
              <a:t>MEEP</a:t>
            </a:r>
            <a:r>
              <a:rPr lang="en-US" dirty="0">
                <a:latin typeface="Times New Roman" pitchFamily="18" charset="0"/>
                <a:cs typeface="Times New Roman" pitchFamily="18" charset="0"/>
              </a:rPr>
              <a:t>: Material Inhomogeneity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and </a:t>
                </a:r>
                <a14:m>
                  <m:oMath xmlns:m="http://schemas.openxmlformats.org/officeDocument/2006/math">
                    <m:r>
                      <a:rPr lang="en-US" i="1">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can vary with position inside a material. They can be declared at each individual point </a:t>
                </a:r>
                <a14:m>
                  <m:oMath xmlns:m="http://schemas.openxmlformats.org/officeDocument/2006/math">
                    <m:r>
                      <a:rPr lang="en-US" i="1">
                        <a:latin typeface="Cambria Math" panose="02040503050406030204" pitchFamily="18" charset="0"/>
                      </a:rPr>
                      <m:t>𝑥</m:t>
                    </m:r>
                  </m:oMath>
                </a14:m>
                <a:r>
                  <a:rPr lang="en-US" dirty="0">
                    <a:latin typeface="Times New Roman" pitchFamily="18" charset="0"/>
                    <a:cs typeface="Times New Roman" pitchFamily="18" charset="0"/>
                  </a:rPr>
                  <a:t> in space using a function.</a:t>
                </a:r>
              </a:p>
              <a:p>
                <a:r>
                  <a:rPr lang="en-US" dirty="0">
                    <a:latin typeface="Times New Roman" pitchFamily="18" charset="0"/>
                    <a:cs typeface="Times New Roman" pitchFamily="18" charset="0"/>
                  </a:rPr>
                  <a:t>1-D, 2-D and 3-D simulation is possible. Hence every space vector can have up to three spatial coordinates.   </a:t>
                </a:r>
              </a:p>
              <a:p>
                <a:r>
                  <a:rPr lang="en-US" dirty="0">
                    <a:latin typeface="Times New Roman" pitchFamily="18" charset="0"/>
                    <a:cs typeface="Times New Roman" pitchFamily="18" charset="0"/>
                  </a:rPr>
                  <a:t>The simulation can be carried out in rectangular or cylindrical coordinates. Hence different homogeneous/inhomogeneous structures can be built inside the space. </a:t>
                </a:r>
              </a:p>
              <a:p>
                <a:r>
                  <a:rPr lang="en-US" dirty="0">
                    <a:latin typeface="Times New Roman" pitchFamily="18" charset="0"/>
                    <a:cs typeface="Times New Roman" pitchFamily="18" charset="0"/>
                  </a:rPr>
                  <a:t>Symmetry can be used to create complex geometries as well.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r="-191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406708040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a:t>
            </a:r>
            <a:r>
              <a:rPr lang="en-US" dirty="0" smtClean="0">
                <a:latin typeface="Times New Roman" pitchFamily="18" charset="0"/>
                <a:cs typeface="Times New Roman" pitchFamily="18" charset="0"/>
              </a:rPr>
              <a:t>MEEP: Dispersion of Permeability</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823857" cy="4530726"/>
              </a:xfrm>
            </p:spPr>
            <p:txBody>
              <a:bodyPr>
                <a:normAutofit fontScale="70000" lnSpcReduction="20000"/>
              </a:bodyPr>
              <a:lstStyle/>
              <a:p>
                <a:pPr>
                  <a:lnSpc>
                    <a:spcPct val="110000"/>
                  </a:lnSpc>
                </a:pPr>
                <a:r>
                  <a:rPr lang="en-US" dirty="0" smtClean="0">
                    <a:latin typeface="Times New Roman" pitchFamily="18" charset="0"/>
                    <a:cs typeface="Times New Roman" pitchFamily="18" charset="0"/>
                  </a:rPr>
                  <a:t>Drude</a:t>
                </a:r>
                <a:r>
                  <a:rPr lang="en-US" dirty="0">
                    <a:latin typeface="Times New Roman" pitchFamily="18" charset="0"/>
                    <a:cs typeface="Times New Roman" pitchFamily="18" charset="0"/>
                  </a:rPr>
                  <a:t>-Lorentzian Model (1900) for frequency dependent permittivity and permeability. Flux Densities contain terms for infinite frequency response and frequency dependent Polarization vector.</a:t>
                </a:r>
              </a:p>
              <a:p>
                <a:pPr marL="0" indent="0">
                  <a:lnSpc>
                    <a:spcPct val="110000"/>
                  </a:lnSpc>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r>
                        <a:rPr lang="en-US" b="1" i="1">
                          <a:latin typeface="Cambria Math" panose="02040503050406030204" pitchFamily="18" charset="0"/>
                        </a:rPr>
                        <m:t>𝑯</m:t>
                      </m:r>
                      <m:r>
                        <a:rPr lang="en-US" i="1">
                          <a:latin typeface="Cambria Math" panose="02040503050406030204" pitchFamily="18" charset="0"/>
                        </a:rPr>
                        <m:t>+</m:t>
                      </m:r>
                      <m:r>
                        <a:rPr lang="en-US" b="1" i="1">
                          <a:latin typeface="Cambria Math" panose="02040503050406030204" pitchFamily="18" charset="0"/>
                        </a:rPr>
                        <m:t>𝑴</m:t>
                      </m:r>
                    </m:oMath>
                  </m:oMathPara>
                </a14:m>
                <a:endParaRPr lang="en-US" dirty="0">
                  <a:latin typeface="Times New Roman" pitchFamily="18" charset="0"/>
                  <a:cs typeface="Times New Roman" pitchFamily="18" charset="0"/>
                </a:endParaRPr>
              </a:p>
              <a:p>
                <a:pPr>
                  <a:lnSpc>
                    <a:spcPct val="110000"/>
                  </a:lnSpc>
                </a:pP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 </m:t>
                    </m:r>
                  </m:oMath>
                </a14:m>
                <a:r>
                  <a:rPr lang="en-US" dirty="0" smtClean="0">
                    <a:latin typeface="Times New Roman" pitchFamily="18" charset="0"/>
                    <a:cs typeface="Times New Roman" pitchFamily="18" charset="0"/>
                  </a:rPr>
                  <a:t>is </a:t>
                </a:r>
                <a:r>
                  <a:rPr lang="en-US" dirty="0">
                    <a:latin typeface="Times New Roman" pitchFamily="18" charset="0"/>
                    <a:cs typeface="Times New Roman" pitchFamily="18" charset="0"/>
                  </a:rPr>
                  <a:t>represented as a sum of </a:t>
                </a:r>
                <a:r>
                  <a:rPr lang="en-US" dirty="0" smtClean="0">
                    <a:latin typeface="Times New Roman" pitchFamily="18" charset="0"/>
                    <a:cs typeface="Times New Roman" pitchFamily="18" charset="0"/>
                  </a:rPr>
                  <a:t>a resonance term </a:t>
                </a:r>
                <a:r>
                  <a:rPr lang="en-US" dirty="0">
                    <a:latin typeface="Times New Roman" pitchFamily="18" charset="0"/>
                    <a:cs typeface="Times New Roman" pitchFamily="18" charset="0"/>
                  </a:rPr>
                  <a:t>and a term for frequency independent </a:t>
                </a:r>
                <a:r>
                  <a:rPr lang="en-US" dirty="0" smtClean="0">
                    <a:latin typeface="Times New Roman" pitchFamily="18" charset="0"/>
                    <a:cs typeface="Times New Roman" pitchFamily="18" charset="0"/>
                  </a:rPr>
                  <a:t>permeability.</a:t>
                </a:r>
                <a:endParaRPr lang="en-US" dirty="0">
                  <a:latin typeface="Times New Roman" pitchFamily="18" charset="0"/>
                  <a:cs typeface="Times New Roman" pitchFamily="18" charset="0"/>
                </a:endParaRPr>
              </a:p>
              <a:p>
                <a:pPr marL="0" indent="0">
                  <a:lnSpc>
                    <a:spcPct val="110000"/>
                  </a:lnSpc>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𝜔</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m:t>
                      </m:r>
                      <m:r>
                        <a:rPr lang="en-US" i="1" smtClean="0">
                          <a:latin typeface="Cambria Math" panose="02040503050406030204" pitchFamily="18" charset="0"/>
                        </a:rPr>
                        <m:t> </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𝜎</m:t>
                          </m:r>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𝑜</m:t>
                              </m:r>
                            </m:sub>
                            <m:sup>
                              <m:r>
                                <a:rPr lang="en-US"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𝑜</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𝜔𝛾</m:t>
                          </m:r>
                        </m:den>
                      </m:f>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a:p>
                <a:pPr marL="0" indent="0">
                  <a:lnSpc>
                    <a:spcPct val="110000"/>
                  </a:lnSpc>
                  <a:buNone/>
                </a:pPr>
                <a14:m>
                  <m:oMath xmlns:m="http://schemas.openxmlformats.org/officeDocument/2006/math">
                    <m:r>
                      <a:rPr lang="en-US" i="1">
                        <a:latin typeface="Cambria Math" panose="02040503050406030204" pitchFamily="18" charset="0"/>
                      </a:rPr>
                      <m:t>𝜎</m:t>
                    </m:r>
                  </m:oMath>
                </a14:m>
                <a:r>
                  <a:rPr lang="en-US" dirty="0">
                    <a:latin typeface="Times New Roman" pitchFamily="18" charset="0"/>
                    <a:cs typeface="Times New Roman" pitchFamily="18" charset="0"/>
                  </a:rPr>
                  <a:t>couples the polarization to the driving field,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𝑜</m:t>
                        </m:r>
                      </m:sub>
                    </m:sSub>
                  </m:oMath>
                </a14:m>
                <a:r>
                  <a:rPr lang="en-US" dirty="0">
                    <a:latin typeface="Times New Roman" pitchFamily="18" charset="0"/>
                    <a:cs typeface="Times New Roman" pitchFamily="18" charset="0"/>
                  </a:rPr>
                  <a:t> is the angular resonance frequency,</a:t>
                </a:r>
                <a14:m>
                  <m:oMath xmlns:m="http://schemas.openxmlformats.org/officeDocument/2006/math">
                    <m:r>
                      <a:rPr lang="en-US" i="1">
                        <a:latin typeface="Cambria Math" panose="02040503050406030204" pitchFamily="18" charset="0"/>
                      </a:rPr>
                      <m:t>𝛾</m:t>
                    </m:r>
                    <m:r>
                      <a:rPr lang="en-US" b="0" i="1" smtClean="0">
                        <a:latin typeface="Cambria Math" panose="02040503050406030204" pitchFamily="18" charset="0"/>
                      </a:rPr>
                      <m:t> </m:t>
                    </m:r>
                  </m:oMath>
                </a14:m>
                <a:r>
                  <a:rPr lang="en-US" dirty="0">
                    <a:latin typeface="Times New Roman" pitchFamily="18" charset="0"/>
                    <a:cs typeface="Times New Roman" pitchFamily="18" charset="0"/>
                  </a:rPr>
                  <a:t>is </a:t>
                </a: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damping factor.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823857" cy="4530726"/>
              </a:xfrm>
              <a:blipFill>
                <a:blip r:embed="rId2"/>
                <a:stretch>
                  <a:fillRect l="-1152" t="-1344" r="-199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59</a:t>
            </a:fld>
            <a:endParaRPr lang="en-US">
              <a:latin typeface="Times New Roman" pitchFamily="18" charset="0"/>
              <a:cs typeface="Times New Roman" pitchFamily="18" charset="0"/>
            </a:endParaRPr>
          </a:p>
        </p:txBody>
      </p:sp>
      <p:pic>
        <p:nvPicPr>
          <p:cNvPr id="6" name="Picture 4" descr="Image result for drude lorentz susceptibility"/>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43000"/>
                    </a14:imgEffect>
                    <a14:imgEffect>
                      <a14:colorTemperature colorTemp="6409"/>
                    </a14:imgEffect>
                    <a14:imgEffect>
                      <a14:saturation sat="0"/>
                    </a14:imgEffect>
                  </a14:imgLayer>
                </a14:imgProps>
              </a:ext>
              <a:ext uri="{28A0092B-C50C-407E-A947-70E740481C1C}">
                <a14:useLocalDpi xmlns:a14="http://schemas.microsoft.com/office/drawing/2010/main" val="0"/>
              </a:ext>
            </a:extLst>
          </a:blip>
          <a:srcRect l="10853" t="22703" r="9889" b="3262"/>
          <a:stretch/>
        </p:blipFill>
        <p:spPr bwMode="auto">
          <a:xfrm>
            <a:off x="6662057" y="1671386"/>
            <a:ext cx="5442237" cy="4548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5258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Industrial Applications </a:t>
            </a:r>
            <a:r>
              <a:rPr lang="en-US" dirty="0">
                <a:latin typeface="Times New Roman" pitchFamily="18" charset="0"/>
                <a:cs typeface="Times New Roman" pitchFamily="18" charset="0"/>
              </a:rPr>
              <a:t>of Magnetic Transmission Lines</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latin typeface="Times New Roman" pitchFamily="18" charset="0"/>
                <a:cs typeface="Times New Roman" pitchFamily="18" charset="0"/>
              </a:rPr>
              <a:t>Inductors and Magnetic Amplifiers. </a:t>
            </a:r>
          </a:p>
          <a:p>
            <a:pPr marL="514350" indent="-514350">
              <a:buFont typeface="+mj-lt"/>
              <a:buAutoNum type="arabicPeriod"/>
            </a:pPr>
            <a:r>
              <a:rPr lang="en-US" dirty="0">
                <a:latin typeface="Times New Roman" pitchFamily="18" charset="0"/>
                <a:cs typeface="Times New Roman" pitchFamily="18" charset="0"/>
              </a:rPr>
              <a:t>Filters and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Transformers.</a:t>
            </a:r>
          </a:p>
          <a:p>
            <a:pPr marL="514350" indent="-514350">
              <a:buFont typeface="+mj-lt"/>
              <a:buAutoNum type="arabicPeriod"/>
            </a:pPr>
            <a:r>
              <a:rPr lang="en-US" dirty="0">
                <a:latin typeface="Times New Roman" pitchFamily="18" charset="0"/>
                <a:cs typeface="Times New Roman" pitchFamily="18" charset="0"/>
              </a:rPr>
              <a:t>Alternating Current and Direct Current Machines.</a:t>
            </a:r>
          </a:p>
          <a:p>
            <a:pPr marL="514350" indent="-514350">
              <a:buFont typeface="+mj-lt"/>
              <a:buAutoNum type="arabicPeriod"/>
            </a:pPr>
            <a:r>
              <a:rPr lang="en-US" dirty="0">
                <a:latin typeface="Times New Roman" pitchFamily="18" charset="0"/>
                <a:cs typeface="Times New Roman" pitchFamily="18" charset="0"/>
              </a:rPr>
              <a:t>Magnetic Memory, </a:t>
            </a:r>
            <a:r>
              <a:rPr lang="en-US" dirty="0" err="1">
                <a:latin typeface="Times New Roman" pitchFamily="18" charset="0"/>
                <a:cs typeface="Times New Roman" pitchFamily="18" charset="0"/>
              </a:rPr>
              <a:t>Spintronic</a:t>
            </a:r>
            <a:r>
              <a:rPr lang="en-US" dirty="0">
                <a:latin typeface="Times New Roman" pitchFamily="18" charset="0"/>
                <a:cs typeface="Times New Roman" pitchFamily="18" charset="0"/>
              </a:rPr>
              <a:t> and </a:t>
            </a:r>
            <a:r>
              <a:rPr lang="en-US" dirty="0" err="1">
                <a:latin typeface="Times New Roman" pitchFamily="18" charset="0"/>
                <a:cs typeface="Times New Roman" pitchFamily="18" charset="0"/>
              </a:rPr>
              <a:t>Nanomagnetic</a:t>
            </a:r>
            <a:r>
              <a:rPr lang="en-US" dirty="0">
                <a:latin typeface="Times New Roman" pitchFamily="18" charset="0"/>
                <a:cs typeface="Times New Roman" pitchFamily="18" charset="0"/>
              </a:rPr>
              <a:t> Logic Devices </a:t>
            </a:r>
          </a:p>
          <a:p>
            <a:pPr marL="514350" indent="-514350">
              <a:buFont typeface="+mj-lt"/>
              <a:buAutoNum type="arabicPeriod"/>
            </a:pPr>
            <a:r>
              <a:rPr lang="en-US" dirty="0" smtClean="0">
                <a:latin typeface="Times New Roman" pitchFamily="18" charset="0"/>
                <a:cs typeface="Times New Roman" pitchFamily="18" charset="0"/>
              </a:rPr>
              <a:t>Ferrite loaded </a:t>
            </a:r>
            <a:r>
              <a:rPr lang="en-US" dirty="0" err="1" smtClean="0">
                <a:latin typeface="Times New Roman" pitchFamily="18" charset="0"/>
                <a:cs typeface="Times New Roman" pitchFamily="18" charset="0"/>
              </a:rPr>
              <a:t>Microstrip</a:t>
            </a:r>
            <a:r>
              <a:rPr lang="en-US" smtClean="0">
                <a:latin typeface="Times New Roman" pitchFamily="18" charset="0"/>
                <a:cs typeface="Times New Roman" pitchFamily="18" charset="0"/>
              </a:rPr>
              <a:t> Patch </a:t>
            </a:r>
            <a:r>
              <a:rPr lang="en-US" dirty="0" smtClean="0">
                <a:latin typeface="Times New Roman" pitchFamily="18" charset="0"/>
                <a:cs typeface="Times New Roman" pitchFamily="18" charset="0"/>
              </a:rPr>
              <a:t>Antennas, Directional </a:t>
            </a:r>
            <a:r>
              <a:rPr lang="en-US" dirty="0">
                <a:latin typeface="Times New Roman" pitchFamily="18" charset="0"/>
                <a:cs typeface="Times New Roman" pitchFamily="18" charset="0"/>
              </a:rPr>
              <a:t>Couplers and Magnetometers.</a:t>
            </a:r>
          </a:p>
          <a:p>
            <a:pPr marL="514350" indent="-514350">
              <a:buFont typeface="+mj-lt"/>
              <a:buAutoNum type="arabicPeriod"/>
            </a:pPr>
            <a:r>
              <a:rPr lang="en-US" dirty="0">
                <a:latin typeface="Times New Roman" pitchFamily="18" charset="0"/>
                <a:cs typeface="Times New Roman" pitchFamily="18" charset="0"/>
              </a:rPr>
              <a:t>Induction Heaters and Magneto-resistive Sensors.</a:t>
            </a:r>
          </a:p>
          <a:p>
            <a:pPr marL="514350" indent="-514350">
              <a:buFont typeface="+mj-lt"/>
              <a:buAutoNum type="arabicPeriod"/>
            </a:pPr>
            <a:r>
              <a:rPr lang="en-US" dirty="0">
                <a:latin typeface="Times New Roman" pitchFamily="18" charset="0"/>
                <a:cs typeface="Times New Roman" pitchFamily="18" charset="0"/>
              </a:rPr>
              <a:t>Gyromagnetic Devices, Microwave generators and Magnetic Resonance Imaging.</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6170585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3.2. MEEP: Magnetic Energy Minimization Problem </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226040" cy="5032375"/>
              </a:xfrm>
            </p:spPr>
            <p:txBody>
              <a:bodyPr>
                <a:normAutofit fontScale="62500" lnSpcReduction="20000"/>
              </a:bodyPr>
              <a:lstStyle/>
              <a:p>
                <a:pPr marL="0" indent="0">
                  <a:buNone/>
                </a:pPr>
                <a:r>
                  <a:rPr lang="en-US" dirty="0" smtClean="0">
                    <a:latin typeface="Times New Roman" panose="02020603050405020304" pitchFamily="18" charset="0"/>
                    <a:cs typeface="Times New Roman" panose="02020603050405020304" pitchFamily="18" charset="0"/>
                  </a:rPr>
                  <a:t>Brown’s Equations (1962) dictate energy minimization:</a:t>
                </a:r>
              </a:p>
              <a:p>
                <a:r>
                  <a:rPr lang="en-US" dirty="0" smtClean="0">
                    <a:latin typeface="Times New Roman" panose="02020603050405020304" pitchFamily="18" charset="0"/>
                    <a:cs typeface="Times New Roman" panose="02020603050405020304" pitchFamily="18" charset="0"/>
                  </a:rPr>
                  <a:t>Exchange Energy: Interactions with neighboring spins. The derivative of magnetization must be minimized i.e. the neighbouring spins must be aligned.</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𝐸</m:t>
                          </m:r>
                        </m:e>
                        <m:sub>
                          <m:r>
                            <a:rPr lang="en-US" b="0" i="1" smtClean="0">
                              <a:latin typeface="Cambria Math" panose="02040503050406030204" pitchFamily="18" charset="0"/>
                              <a:cs typeface="Times New Roman" panose="02020603050405020304" pitchFamily="18" charset="0"/>
                            </a:rPr>
                            <m:t>𝑒𝑥𝑐h</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𝐴</m:t>
                      </m:r>
                      <m:nary>
                        <m:naryPr>
                          <m:chr m:val="∭"/>
                          <m:limLoc m:val="undOvr"/>
                          <m:subHide m:val="on"/>
                          <m:supHide m:val="on"/>
                          <m:ctrlPr>
                            <a:rPr lang="en-US" b="0" i="1" smtClean="0">
                              <a:latin typeface="Cambria Math" panose="02040503050406030204" pitchFamily="18" charset="0"/>
                              <a:cs typeface="Times New Roman" panose="02020603050405020304" pitchFamily="18" charset="0"/>
                            </a:rPr>
                          </m:ctrlPr>
                        </m:naryPr>
                        <m:sub/>
                        <m:sup/>
                        <m:e>
                          <m:r>
                            <a:rPr lang="en-US" b="0" i="1" smtClean="0">
                              <a:latin typeface="Cambria Math" panose="02040503050406030204" pitchFamily="18" charset="0"/>
                              <a:cs typeface="Times New Roman" panose="02020603050405020304" pitchFamily="18" charset="0"/>
                            </a:rPr>
                            <m:t>(</m:t>
                          </m:r>
                          <m:sSup>
                            <m:sSupPr>
                              <m:ctrlPr>
                                <a:rPr lang="en-US" b="0" i="1" smtClean="0">
                                  <a:latin typeface="Cambria Math" panose="02040503050406030204" pitchFamily="18" charset="0"/>
                                  <a:cs typeface="Times New Roman" panose="02020603050405020304" pitchFamily="18" charset="0"/>
                                </a:rPr>
                              </m:ctrlPr>
                            </m:sSupPr>
                            <m:e>
                              <m:d>
                                <m:dPr>
                                  <m:begChr m:val="|"/>
                                  <m:endChr m:val="|"/>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b="0" i="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𝑚</m:t>
                                      </m:r>
                                    </m:e>
                                    <m:sub>
                                      <m:r>
                                        <a:rPr lang="en-US" b="0" i="1" smtClean="0">
                                          <a:latin typeface="Cambria Math" panose="02040503050406030204" pitchFamily="18" charset="0"/>
                                          <a:cs typeface="Times New Roman" panose="02020603050405020304" pitchFamily="18" charset="0"/>
                                        </a:rPr>
                                        <m:t>𝑥</m:t>
                                      </m:r>
                                    </m:sub>
                                  </m:sSub>
                                </m:e>
                              </m:d>
                            </m:e>
                            <m:sup>
                              <m:r>
                                <a:rPr lang="en-US" b="0" i="1" smtClean="0">
                                  <a:latin typeface="Cambria Math" panose="02040503050406030204" pitchFamily="18" charset="0"/>
                                  <a:cs typeface="Times New Roman" panose="02020603050405020304" pitchFamily="18" charset="0"/>
                                </a:rPr>
                                <m:t>2</m:t>
                              </m:r>
                            </m:sup>
                          </m:sSup>
                          <m:r>
                            <a:rPr lang="en-US" b="0" i="1" smtClean="0">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d>
                                <m:dPr>
                                  <m:begChr m:val="|"/>
                                  <m:endChr m:val="|"/>
                                  <m:ctrlPr>
                                    <a:rPr lang="en-US" i="1">
                                      <a:latin typeface="Cambria Math" panose="02040503050406030204" pitchFamily="18" charset="0"/>
                                      <a:ea typeface="Cambria Math" panose="02040503050406030204" pitchFamily="18" charset="0"/>
                                      <a:cs typeface="Times New Roman" panose="02020603050405020304" pitchFamily="18" charset="0"/>
                                    </a:rPr>
                                  </m:ctrlPr>
                                </m:dPr>
                                <m:e>
                                  <m:r>
                                    <a:rPr lang="en-US">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𝑚</m:t>
                                      </m:r>
                                    </m:e>
                                    <m:sub>
                                      <m:r>
                                        <a:rPr lang="en-US" b="0" i="1" smtClean="0">
                                          <a:latin typeface="Cambria Math" panose="02040503050406030204" pitchFamily="18" charset="0"/>
                                          <a:cs typeface="Times New Roman" panose="02020603050405020304" pitchFamily="18" charset="0"/>
                                        </a:rPr>
                                        <m:t>𝑦</m:t>
                                      </m:r>
                                    </m:sub>
                                  </m:sSub>
                                </m:e>
                              </m:d>
                            </m:e>
                            <m:sup>
                              <m:r>
                                <a:rPr lang="en-US" i="1">
                                  <a:latin typeface="Cambria Math" panose="02040503050406030204" pitchFamily="18" charset="0"/>
                                  <a:cs typeface="Times New Roman" panose="02020603050405020304" pitchFamily="18" charset="0"/>
                                </a:rPr>
                                <m:t>2</m:t>
                              </m:r>
                            </m:sup>
                          </m:sSup>
                          <m:r>
                            <a:rPr lang="en-US" b="0" i="1" smtClean="0">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d>
                                <m:dPr>
                                  <m:begChr m:val="|"/>
                                  <m:endChr m:val="|"/>
                                  <m:ctrlPr>
                                    <a:rPr lang="en-US" i="1">
                                      <a:latin typeface="Cambria Math" panose="02040503050406030204" pitchFamily="18" charset="0"/>
                                      <a:ea typeface="Cambria Math" panose="02040503050406030204" pitchFamily="18" charset="0"/>
                                      <a:cs typeface="Times New Roman" panose="02020603050405020304" pitchFamily="18" charset="0"/>
                                    </a:rPr>
                                  </m:ctrlPr>
                                </m:dPr>
                                <m:e>
                                  <m:r>
                                    <a:rPr lang="en-US">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𝑚</m:t>
                                      </m:r>
                                    </m:e>
                                    <m:sub>
                                      <m:r>
                                        <a:rPr lang="en-US" b="0" i="1" smtClean="0">
                                          <a:latin typeface="Cambria Math" panose="02040503050406030204" pitchFamily="18" charset="0"/>
                                          <a:cs typeface="Times New Roman" panose="02020603050405020304" pitchFamily="18" charset="0"/>
                                        </a:rPr>
                                        <m:t>𝑧</m:t>
                                      </m:r>
                                    </m:sub>
                                  </m:sSub>
                                </m:e>
                              </m:d>
                            </m:e>
                            <m:sup>
                              <m:r>
                                <a:rPr lang="en-US" i="1">
                                  <a:latin typeface="Cambria Math" panose="02040503050406030204" pitchFamily="18" charset="0"/>
                                  <a:cs typeface="Times New Roman" panose="02020603050405020304" pitchFamily="18" charset="0"/>
                                </a:rPr>
                                <m:t>2</m:t>
                              </m:r>
                            </m:sup>
                          </m:sSup>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𝑑𝑉</m:t>
                          </m:r>
                        </m:e>
                      </m:nary>
                    </m:oMath>
                  </m:oMathPara>
                </a14:m>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Anisotropy Energy: Difficulty of Alignment depends on the direction. The dot product of Magnetization with direction is a nonlinear function due to crystal structure. Spins must align along the easy direction. </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𝐸</m:t>
                          </m:r>
                        </m:e>
                        <m:sub>
                          <m:r>
                            <a:rPr lang="en-US" b="0" i="1" smtClean="0">
                              <a:latin typeface="Cambria Math" panose="02040503050406030204" pitchFamily="18" charset="0"/>
                              <a:cs typeface="Times New Roman" panose="02020603050405020304" pitchFamily="18" charset="0"/>
                            </a:rPr>
                            <m:t>𝑎𝑛𝑖𝑠</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𝐾</m:t>
                      </m:r>
                      <m:nary>
                        <m:naryPr>
                          <m:chr m:val="∭"/>
                          <m:limLoc m:val="undOvr"/>
                          <m:subHide m:val="on"/>
                          <m:supHide m:val="on"/>
                          <m:ctrlPr>
                            <a:rPr lang="en-US" i="1" smtClean="0">
                              <a:latin typeface="Cambria Math" panose="02040503050406030204" pitchFamily="18" charset="0"/>
                              <a:cs typeface="Times New Roman" panose="02020603050405020304" pitchFamily="18" charset="0"/>
                            </a:rPr>
                          </m:ctrlPr>
                        </m:naryPr>
                        <m:sub/>
                        <m:sup/>
                        <m:e>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𝐹</m:t>
                              </m:r>
                            </m:e>
                            <m:sub>
                              <m:r>
                                <a:rPr lang="en-US" b="0" i="1" smtClean="0">
                                  <a:latin typeface="Cambria Math" panose="02040503050406030204" pitchFamily="18" charset="0"/>
                                  <a:cs typeface="Times New Roman" panose="02020603050405020304" pitchFamily="18" charset="0"/>
                                </a:rPr>
                                <m:t>𝑎𝑛𝑖𝑠</m:t>
                              </m:r>
                            </m:sub>
                          </m:sSub>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𝒎</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𝒖</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𝑑𝑉</m:t>
                          </m:r>
                        </m:e>
                      </m:nary>
                    </m:oMath>
                  </m:oMathPara>
                </a14:m>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Zeeman Energy: Interaction with external applied field (</a:t>
                </a:r>
                <a:r>
                  <a:rPr lang="en-US" dirty="0" err="1" smtClean="0">
                    <a:latin typeface="Times New Roman" panose="02020603050405020304" pitchFamily="18" charset="0"/>
                    <a:cs typeface="Times New Roman" panose="02020603050405020304" pitchFamily="18" charset="0"/>
                  </a:rPr>
                  <a:t>H</a:t>
                </a:r>
                <a:r>
                  <a:rPr lang="en-US" sz="1700" dirty="0" err="1" smtClean="0">
                    <a:latin typeface="Times New Roman" panose="02020603050405020304" pitchFamily="18" charset="0"/>
                    <a:cs typeface="Times New Roman" panose="02020603050405020304" pitchFamily="18" charset="0"/>
                  </a:rPr>
                  <a:t>applied</a:t>
                </a:r>
                <a:r>
                  <a:rPr lang="en-US" dirty="0" smtClean="0">
                    <a:latin typeface="Times New Roman" panose="02020603050405020304" pitchFamily="18" charset="0"/>
                    <a:cs typeface="Times New Roman" panose="02020603050405020304" pitchFamily="18" charset="0"/>
                  </a:rPr>
                  <a:t>). </a:t>
                </a:r>
                <a:endParaRPr lang="en-US" i="1" dirty="0" smtClean="0">
                  <a:latin typeface="Cambria Math" panose="020405030504060302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𝐸</m:t>
                          </m:r>
                        </m:e>
                        <m:sub>
                          <m:r>
                            <a:rPr lang="en-US" b="0" i="1" smtClean="0">
                              <a:latin typeface="Cambria Math" panose="02040503050406030204" pitchFamily="18" charset="0"/>
                              <a:cs typeface="Times New Roman" panose="02020603050405020304" pitchFamily="18" charset="0"/>
                            </a:rPr>
                            <m:t>𝑍𝑒𝑒𝑚𝑎𝑛</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ea typeface="Cambria Math" panose="02040503050406030204" pitchFamily="18" charset="0"/>
                              <a:cs typeface="Times New Roman" panose="02020603050405020304" pitchFamily="18" charset="0"/>
                            </a:rPr>
                            <m:t>𝜇</m:t>
                          </m:r>
                        </m:e>
                        <m:sub>
                          <m:r>
                            <a:rPr lang="en-US" b="0" i="1" smtClean="0">
                              <a:latin typeface="Cambria Math" panose="02040503050406030204" pitchFamily="18" charset="0"/>
                              <a:cs typeface="Times New Roman" panose="02020603050405020304" pitchFamily="18" charset="0"/>
                            </a:rPr>
                            <m:t>0</m:t>
                          </m:r>
                        </m:sub>
                      </m:sSub>
                      <m:nary>
                        <m:naryPr>
                          <m:chr m:val="∭"/>
                          <m:limLoc m:val="undOvr"/>
                          <m:subHide m:val="on"/>
                          <m:supHide m:val="on"/>
                          <m:ctrlPr>
                            <a:rPr lang="en-US" i="1" smtClean="0">
                              <a:latin typeface="Cambria Math" panose="02040503050406030204" pitchFamily="18" charset="0"/>
                              <a:cs typeface="Times New Roman" panose="02020603050405020304" pitchFamily="18" charset="0"/>
                            </a:rPr>
                          </m:ctrlPr>
                        </m:naryPr>
                        <m:sub/>
                        <m:sup/>
                        <m:e>
                          <m:r>
                            <a:rPr lang="en-US" b="1" i="1" smtClean="0">
                              <a:latin typeface="Cambria Math" panose="02040503050406030204" pitchFamily="18" charset="0"/>
                              <a:cs typeface="Times New Roman" panose="02020603050405020304" pitchFamily="18" charset="0"/>
                            </a:rPr>
                            <m:t>𝑴</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𝑯</m:t>
                              </m:r>
                            </m:e>
                            <m:sub>
                              <m:r>
                                <a:rPr lang="en-US" b="0" i="1" smtClean="0">
                                  <a:latin typeface="Cambria Math" panose="02040503050406030204" pitchFamily="18" charset="0"/>
                                  <a:cs typeface="Times New Roman" panose="02020603050405020304" pitchFamily="18" charset="0"/>
                                </a:rPr>
                                <m:t>𝑎𝑝𝑝𝑙𝑖𝑒𝑑</m:t>
                              </m:r>
                            </m:sub>
                          </m:sSub>
                          <m:r>
                            <a:rPr lang="en-US" b="0" i="1" smtClean="0">
                              <a:latin typeface="Cambria Math" panose="02040503050406030204" pitchFamily="18" charset="0"/>
                              <a:cs typeface="Times New Roman" panose="02020603050405020304" pitchFamily="18" charset="0"/>
                            </a:rPr>
                            <m:t> </m:t>
                          </m:r>
                          <m:r>
                            <a:rPr lang="en-US" i="1">
                              <a:latin typeface="Cambria Math" panose="02040503050406030204" pitchFamily="18" charset="0"/>
                              <a:cs typeface="Times New Roman" panose="02020603050405020304" pitchFamily="18" charset="0"/>
                            </a:rPr>
                            <m:t>𝑑𝑉</m:t>
                          </m:r>
                        </m:e>
                      </m:nary>
                    </m:oMath>
                  </m:oMathPara>
                </a14:m>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Demagnetizing Field (dipole-dipole) Energy: The field due to net magnetic moment of bound volume/ surface magnetic poles. Long distance interaction between spins leads to favorable configurations.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𝐸</m:t>
                          </m:r>
                        </m:e>
                        <m:sub>
                          <m:r>
                            <a:rPr lang="en-US" b="0" i="1" smtClean="0">
                              <a:latin typeface="Cambria Math" panose="02040503050406030204" pitchFamily="18" charset="0"/>
                              <a:cs typeface="Times New Roman" panose="02020603050405020304" pitchFamily="18" charset="0"/>
                            </a:rPr>
                            <m:t>𝑑𝑒𝑚𝑎𝑔</m:t>
                          </m:r>
                        </m:sub>
                      </m:sSub>
                      <m:r>
                        <a:rPr lang="en-US" i="1">
                          <a:latin typeface="Cambria Math" panose="02040503050406030204" pitchFamily="18" charset="0"/>
                          <a:cs typeface="Times New Roman" panose="02020603050405020304" pitchFamily="18" charset="0"/>
                        </a:rPr>
                        <m:t>=−</m:t>
                      </m:r>
                      <m:f>
                        <m:fPr>
                          <m:ctrlPr>
                            <a:rPr lang="en-US" i="1" smtClean="0">
                              <a:latin typeface="Cambria Math" panose="02040503050406030204" pitchFamily="18" charset="0"/>
                              <a:cs typeface="Times New Roman" panose="02020603050405020304" pitchFamily="18" charset="0"/>
                            </a:rPr>
                          </m:ctrlPr>
                        </m:fPr>
                        <m:num>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𝜇</m:t>
                              </m:r>
                            </m:e>
                            <m:sub>
                              <m:r>
                                <a:rPr lang="en-US" i="1">
                                  <a:latin typeface="Cambria Math" panose="02040503050406030204" pitchFamily="18" charset="0"/>
                                  <a:cs typeface="Times New Roman" panose="02020603050405020304" pitchFamily="18" charset="0"/>
                                </a:rPr>
                                <m:t>0</m:t>
                              </m:r>
                            </m:sub>
                          </m:sSub>
                        </m:num>
                        <m:den>
                          <m:r>
                            <a:rPr lang="en-US" b="0" i="1" smtClean="0">
                              <a:latin typeface="Cambria Math" panose="02040503050406030204" pitchFamily="18" charset="0"/>
                              <a:cs typeface="Times New Roman" panose="02020603050405020304" pitchFamily="18" charset="0"/>
                            </a:rPr>
                            <m:t>2</m:t>
                          </m:r>
                        </m:den>
                      </m:f>
                      <m:nary>
                        <m:naryPr>
                          <m:chr m:val="∭"/>
                          <m:limLoc m:val="undOvr"/>
                          <m:subHide m:val="on"/>
                          <m:supHide m:val="on"/>
                          <m:ctrlPr>
                            <a:rPr lang="en-US" i="1" smtClean="0">
                              <a:latin typeface="Cambria Math" panose="02040503050406030204" pitchFamily="18" charset="0"/>
                              <a:cs typeface="Times New Roman" panose="02020603050405020304" pitchFamily="18" charset="0"/>
                            </a:rPr>
                          </m:ctrlPr>
                        </m:naryPr>
                        <m:sub/>
                        <m:sup/>
                        <m:e>
                          <m:r>
                            <a:rPr lang="en-US" b="1" i="1">
                              <a:latin typeface="Cambria Math" panose="02040503050406030204" pitchFamily="18" charset="0"/>
                              <a:cs typeface="Times New Roman" panose="02020603050405020304" pitchFamily="18" charset="0"/>
                            </a:rPr>
                            <m:t>𝑴</m:t>
                          </m:r>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b="1" i="1">
                                  <a:latin typeface="Cambria Math" panose="02040503050406030204" pitchFamily="18" charset="0"/>
                                  <a:cs typeface="Times New Roman" panose="02020603050405020304" pitchFamily="18" charset="0"/>
                                </a:rPr>
                                <m:t>𝑯</m:t>
                              </m:r>
                            </m:e>
                            <m:sub>
                              <m:r>
                                <a:rPr lang="en-US" i="1">
                                  <a:latin typeface="Cambria Math" panose="02040503050406030204" pitchFamily="18" charset="0"/>
                                  <a:cs typeface="Times New Roman" panose="02020603050405020304" pitchFamily="18" charset="0"/>
                                </a:rPr>
                                <m:t>𝑑</m:t>
                              </m:r>
                            </m:sub>
                          </m:sSub>
                          <m:r>
                            <a:rPr lang="en-US" i="1">
                              <a:latin typeface="Cambria Math" panose="02040503050406030204" pitchFamily="18" charset="0"/>
                              <a:cs typeface="Times New Roman" panose="02020603050405020304" pitchFamily="18" charset="0"/>
                            </a:rPr>
                            <m:t> </m:t>
                          </m:r>
                          <m:r>
                            <a:rPr lang="en-US" i="1">
                              <a:latin typeface="Cambria Math" panose="02040503050406030204" pitchFamily="18" charset="0"/>
                              <a:cs typeface="Times New Roman" panose="02020603050405020304" pitchFamily="18" charset="0"/>
                            </a:rPr>
                            <m:t>𝑑𝑉</m:t>
                          </m:r>
                        </m:e>
                      </m:nary>
                    </m:oMath>
                  </m:oMathPara>
                </a14:m>
                <a:endParaRPr lang="en-US" dirty="0">
                  <a:latin typeface="Times New Roman" panose="02020603050405020304" pitchFamily="18" charset="0"/>
                  <a:cs typeface="Times New Roman" panose="02020603050405020304" pitchFamily="18" charset="0"/>
                </a:endParaRPr>
              </a:p>
              <a:p>
                <a:pPr marL="514350" indent="-514350">
                  <a:buAutoNum type="arabicPeriod"/>
                </a:pPr>
                <a:endParaRPr lang="en-US" dirty="0" smtClean="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226040" cy="5032375"/>
              </a:xfrm>
              <a:blipFill>
                <a:blip r:embed="rId2"/>
                <a:stretch>
                  <a:fillRect l="-537" t="-205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60</a:t>
            </a:fld>
            <a:endParaRPr lang="en-US"/>
          </a:p>
        </p:txBody>
      </p:sp>
    </p:spTree>
    <p:extLst>
      <p:ext uri="{BB962C8B-B14F-4D97-AF65-F5344CB8AC3E}">
        <p14:creationId xmlns:p14="http://schemas.microsoft.com/office/powerpoint/2010/main" val="174930562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a:t>
            </a:r>
            <a:r>
              <a:rPr lang="en-US" dirty="0" err="1">
                <a:latin typeface="Times New Roman" pitchFamily="18" charset="0"/>
                <a:cs typeface="Times New Roman" pitchFamily="18" charset="0"/>
              </a:rPr>
              <a:t>Gyromagnetism</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8344989" cy="4530725"/>
              </a:xfrm>
            </p:spPr>
            <p:txBody>
              <a:bodyPr>
                <a:normAutofit lnSpcReduction="10000"/>
              </a:bodyPr>
              <a:lstStyle/>
              <a:p>
                <a:pPr lvl="0">
                  <a:lnSpc>
                    <a:spcPct val="120000"/>
                  </a:lnSpc>
                </a:pPr>
                <a:r>
                  <a:rPr lang="en-US" dirty="0" smtClean="0">
                    <a:latin typeface="Times New Roman" panose="02020603050405020304" pitchFamily="18" charset="0"/>
                    <a:cs typeface="Times New Roman" panose="02020603050405020304" pitchFamily="18" charset="0"/>
                  </a:rPr>
                  <a:t>Landau-</a:t>
                </a:r>
                <a:r>
                  <a:rPr lang="en-US" dirty="0" err="1">
                    <a:latin typeface="Times New Roman" panose="02020603050405020304" pitchFamily="18" charset="0"/>
                    <a:cs typeface="Times New Roman" panose="02020603050405020304" pitchFamily="18" charset="0"/>
                  </a:rPr>
                  <a:t>Lifshitz</a:t>
                </a:r>
                <a:r>
                  <a:rPr lang="en-US" dirty="0">
                    <a:latin typeface="Times New Roman" panose="02020603050405020304" pitchFamily="18" charset="0"/>
                    <a:cs typeface="Times New Roman" panose="02020603050405020304" pitchFamily="18" charset="0"/>
                  </a:rPr>
                  <a:t>-Gilbert model (1955) describes the </a:t>
                </a:r>
                <a:r>
                  <a:rPr lang="en-US" dirty="0" smtClean="0">
                    <a:latin typeface="Times New Roman" panose="02020603050405020304" pitchFamily="18" charset="0"/>
                    <a:cs typeface="Times New Roman" panose="02020603050405020304" pitchFamily="18" charset="0"/>
                  </a:rPr>
                  <a:t>damped </a:t>
                </a:r>
                <a:r>
                  <a:rPr lang="en-US" dirty="0" err="1" smtClean="0">
                    <a:latin typeface="Times New Roman" panose="02020603050405020304" pitchFamily="18" charset="0"/>
                    <a:cs typeface="Times New Roman" panose="02020603050405020304" pitchFamily="18" charset="0"/>
                  </a:rPr>
                  <a:t>precessional</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motion of saturated magnetic dipoles in a </a:t>
                </a:r>
                <a:r>
                  <a:rPr lang="en-US" dirty="0" smtClean="0">
                    <a:latin typeface="Times New Roman" panose="02020603050405020304" pitchFamily="18" charset="0"/>
                    <a:cs typeface="Times New Roman" panose="02020603050405020304" pitchFamily="18" charset="0"/>
                  </a:rPr>
                  <a:t>static bias magnetic field. </a:t>
                </a:r>
                <a:endParaRPr lang="en-US" dirty="0">
                  <a:latin typeface="Times New Roman" panose="02020603050405020304" pitchFamily="18" charset="0"/>
                  <a:cs typeface="Times New Roman" panose="02020603050405020304" pitchFamily="18" charset="0"/>
                </a:endParaRPr>
              </a:p>
              <a:p>
                <a:pPr marL="0" indent="0">
                  <a:lnSpc>
                    <a:spcPct val="120000"/>
                  </a:lnSpc>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𝑴</m:t>
                          </m:r>
                        </m:num>
                        <m:den>
                          <m:r>
                            <a:rPr lang="en-US" i="1">
                              <a:latin typeface="Cambria Math" panose="02040503050406030204" pitchFamily="18" charset="0"/>
                            </a:rPr>
                            <m:t>𝑑𝑡</m:t>
                          </m:r>
                        </m:den>
                      </m:f>
                      <m:r>
                        <a:rPr lang="en-US" i="1">
                          <a:latin typeface="Cambria Math" panose="02040503050406030204" pitchFamily="18" charset="0"/>
                        </a:rPr>
                        <m:t>=</m:t>
                      </m:r>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b="1" i="1">
                          <a:latin typeface="Cambria Math" panose="02040503050406030204" pitchFamily="18" charset="0"/>
                          <a:ea typeface="Cambria Math" panose="02040503050406030204" pitchFamily="18" charset="0"/>
                        </a:rPr>
                        <m:t>𝑴</m:t>
                      </m:r>
                      <m:r>
                        <a:rPr lang="en-US" i="1">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𝑯</m:t>
                          </m:r>
                        </m:e>
                        <m:sub>
                          <m:r>
                            <a:rPr lang="en-US" b="1" i="1" smtClean="0">
                              <a:latin typeface="Cambria Math" panose="02040503050406030204" pitchFamily="18" charset="0"/>
                              <a:ea typeface="Cambria Math" panose="02040503050406030204" pitchFamily="18" charset="0"/>
                            </a:rPr>
                            <m:t>𝒆𝒇𝒇</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b="1" i="1" smtClean="0">
                          <a:latin typeface="Cambria Math" panose="02040503050406030204" pitchFamily="18" charset="0"/>
                          <a:ea typeface="Cambria Math" panose="02040503050406030204" pitchFamily="18" charset="0"/>
                        </a:rPr>
                        <m:t>𝑴</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𝑴</m:t>
                          </m:r>
                        </m:num>
                        <m:den>
                          <m:r>
                            <a:rPr lang="en-US" i="1">
                              <a:latin typeface="Cambria Math" panose="02040503050406030204" pitchFamily="18" charset="0"/>
                            </a:rPr>
                            <m:t>𝑑𝑡</m:t>
                          </m:r>
                        </m:den>
                      </m:f>
                    </m:oMath>
                  </m:oMathPara>
                </a14:m>
                <a:endParaRPr lang="en-US" b="1" dirty="0">
                  <a:latin typeface="Times New Roman" panose="02020603050405020304" pitchFamily="18" charset="0"/>
                  <a:cs typeface="Times New Roman" panose="02020603050405020304" pitchFamily="18" charset="0"/>
                </a:endParaRPr>
              </a:p>
              <a:p>
                <a:pPr marL="0" indent="0">
                  <a:lnSpc>
                    <a:spcPct val="120000"/>
                  </a:lnSpc>
                  <a:buNone/>
                </a:pPr>
                <a14:m>
                  <m:oMath xmlns:m="http://schemas.openxmlformats.org/officeDocument/2006/math">
                    <m:r>
                      <a:rPr lang="en-US" b="1" i="1">
                        <a:latin typeface="Cambria Math" panose="02040503050406030204" pitchFamily="18" charset="0"/>
                      </a:rPr>
                      <m:t>𝑴</m:t>
                    </m:r>
                  </m:oMath>
                </a14:m>
                <a:r>
                  <a:rPr lang="en-US" dirty="0">
                    <a:latin typeface="Times New Roman" panose="02020603050405020304" pitchFamily="18" charset="0"/>
                    <a:cs typeface="Times New Roman" panose="02020603050405020304" pitchFamily="18" charset="0"/>
                  </a:rPr>
                  <a:t>describes the linear deviation of magnetization from its static equilibrium value. </a:t>
                </a:r>
                <a:r>
                  <a:rPr lang="en-US" b="1" dirty="0" smtClean="0">
                    <a:latin typeface="Times New Roman" panose="02020603050405020304" pitchFamily="18" charset="0"/>
                    <a:cs typeface="Times New Roman" panose="02020603050405020304" pitchFamily="18" charset="0"/>
                  </a:rPr>
                  <a:t>M </a:t>
                </a:r>
                <a:r>
                  <a:rPr lang="en-US" dirty="0" err="1" smtClean="0">
                    <a:latin typeface="Times New Roman" panose="02020603050405020304" pitchFamily="18" charset="0"/>
                    <a:cs typeface="Times New Roman" panose="02020603050405020304" pitchFamily="18" charset="0"/>
                  </a:rPr>
                  <a:t>Precesses</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occurs around </a:t>
                </a:r>
                <a:r>
                  <a:rPr lang="en-US" dirty="0" smtClean="0">
                    <a:latin typeface="Times New Roman" panose="02020603050405020304" pitchFamily="18" charset="0"/>
                    <a:cs typeface="Times New Roman" panose="02020603050405020304" pitchFamily="18" charset="0"/>
                  </a:rPr>
                  <a:t>the effective Magnetic Field Intensity </a:t>
                </a:r>
                <a14:m>
                  <m:oMath xmlns:m="http://schemas.openxmlformats.org/officeDocument/2006/math">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𝑯</m:t>
                        </m:r>
                      </m:e>
                      <m:sub>
                        <m:r>
                          <a:rPr lang="en-US" b="1" i="1">
                            <a:latin typeface="Cambria Math" panose="02040503050406030204" pitchFamily="18" charset="0"/>
                            <a:ea typeface="Cambria Math" panose="02040503050406030204" pitchFamily="18" charset="0"/>
                          </a:rPr>
                          <m:t>𝒆𝒇𝒇</m:t>
                        </m:r>
                      </m:sub>
                    </m:sSub>
                  </m:oMath>
                </a14:m>
                <a:r>
                  <a:rPr lang="en-US" dirty="0" smtClean="0">
                    <a:latin typeface="Times New Roman" panose="02020603050405020304" pitchFamily="18" charset="0"/>
                    <a:cs typeface="Times New Roman" panose="02020603050405020304" pitchFamily="18" charset="0"/>
                  </a:rPr>
                  <a:t>. </a:t>
                </a:r>
                <a14:m>
                  <m:oMath xmlns:m="http://schemas.openxmlformats.org/officeDocument/2006/math">
                    <m:r>
                      <a:rPr lang="en-US" i="1">
                        <a:latin typeface="Cambria Math" panose="02040503050406030204" pitchFamily="18" charset="0"/>
                      </a:rPr>
                      <m:t>𝛾</m:t>
                    </m:r>
                  </m:oMath>
                </a14:m>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represents </a:t>
                </a:r>
                <a:r>
                  <a:rPr lang="en-US" dirty="0" smtClean="0">
                    <a:latin typeface="Times New Roman" panose="02020603050405020304" pitchFamily="18" charset="0"/>
                    <a:cs typeface="Times New Roman" panose="02020603050405020304" pitchFamily="18" charset="0"/>
                  </a:rPr>
                  <a:t>gyromagnetic ratio,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is the </a:t>
                </a:r>
                <a:r>
                  <a:rPr lang="en-US" dirty="0" smtClean="0">
                    <a:latin typeface="Times New Roman" panose="02020603050405020304" pitchFamily="18" charset="0"/>
                    <a:cs typeface="Times New Roman" panose="02020603050405020304" pitchFamily="18" charset="0"/>
                  </a:rPr>
                  <a:t>Gilbert </a:t>
                </a:r>
                <a:r>
                  <a:rPr lang="en-US" dirty="0">
                    <a:latin typeface="Times New Roman" panose="02020603050405020304" pitchFamily="18" charset="0"/>
                    <a:cs typeface="Times New Roman" panose="02020603050405020304" pitchFamily="18" charset="0"/>
                  </a:rPr>
                  <a:t>damping </a:t>
                </a:r>
                <a:r>
                  <a:rPr lang="en-US" dirty="0" smtClean="0">
                    <a:latin typeface="Times New Roman" panose="02020603050405020304" pitchFamily="18" charset="0"/>
                    <a:cs typeface="Times New Roman" panose="02020603050405020304" pitchFamily="18" charset="0"/>
                  </a:rPr>
                  <a:t>factor. </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8344989" cy="4530725"/>
              </a:xfrm>
              <a:blipFill>
                <a:blip r:embed="rId2"/>
                <a:stretch>
                  <a:fillRect l="-1535" t="-1075" r="-1389" b="-268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61</a:t>
            </a:fld>
            <a:endParaRPr lang="en-US">
              <a:latin typeface="Times New Roman" pitchFamily="18" charset="0"/>
              <a:cs typeface="Times New Roman" pitchFamily="18" charset="0"/>
            </a:endParaRPr>
          </a:p>
        </p:txBody>
      </p:sp>
      <p:pic>
        <p:nvPicPr>
          <p:cNvPr id="2050" name="Picture 2" descr="https://upload.wikimedia.org/wikipedia/commons/e/ec/Damped_Magnetization_Precess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4189" y="2711652"/>
            <a:ext cx="2295525" cy="231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91125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3.2. MEEP: </a:t>
            </a:r>
            <a:r>
              <a:rPr lang="en-US" dirty="0" err="1" smtClean="0">
                <a:latin typeface="Times New Roman" panose="02020603050405020304" pitchFamily="18" charset="0"/>
                <a:cs typeface="Times New Roman" panose="02020603050405020304" pitchFamily="18" charset="0"/>
              </a:rPr>
              <a:t>Gyromagnetism</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The Larmor Precession Frequency for Gyromagnetic materials placed in a static magnetic field has the relation: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smtClean="0">
                              <a:latin typeface="Cambria Math" panose="02040503050406030204" pitchFamily="18" charset="0"/>
                              <a:ea typeface="Cambria Math" panose="02040503050406030204" pitchFamily="18" charset="0"/>
                              <a:cs typeface="Times New Roman" panose="02020603050405020304" pitchFamily="18" charset="0"/>
                            </a:rPr>
                            <m:t>𝜔</m:t>
                          </m:r>
                        </m:e>
                        <m:sub>
                          <m:r>
                            <a:rPr lang="en-US" b="0" i="1" smtClean="0">
                              <a:latin typeface="Cambria Math" panose="02040503050406030204" pitchFamily="18" charset="0"/>
                              <a:cs typeface="Times New Roman" panose="02020603050405020304" pitchFamily="18" charset="0"/>
                            </a:rPr>
                            <m:t>𝑝</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𝛾</m:t>
                      </m:r>
                      <m:r>
                        <a:rPr lang="en-US" b="0" i="1" smtClean="0">
                          <a:latin typeface="Cambria Math" panose="02040503050406030204" pitchFamily="18" charset="0"/>
                          <a:ea typeface="Cambria Math" panose="02040503050406030204" pitchFamily="18" charset="0"/>
                          <a:cs typeface="Times New Roman" panose="02020603050405020304" pitchFamily="18" charset="0"/>
                        </a:rPr>
                        <m:t>𝐵</m:t>
                      </m:r>
                    </m:oMath>
                  </m:oMathPara>
                </a14:m>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r="-406"/>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62</a:t>
            </a:fld>
            <a:endParaRPr lang="en-US"/>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1954709614"/>
                  </p:ext>
                </p:extLst>
              </p:nvPr>
            </p:nvGraphicFramePr>
            <p:xfrm>
              <a:off x="482600" y="3519253"/>
              <a:ext cx="8128000" cy="2249552"/>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908601240"/>
                        </a:ext>
                      </a:extLst>
                    </a:gridCol>
                    <a:gridCol w="4064000">
                      <a:extLst>
                        <a:ext uri="{9D8B030D-6E8A-4147-A177-3AD203B41FA5}">
                          <a16:colId xmlns:a16="http://schemas.microsoft.com/office/drawing/2014/main" val="2897587592"/>
                        </a:ext>
                      </a:extLst>
                    </a:gridCol>
                  </a:tblGrid>
                  <a:tr h="370840">
                    <a:tc>
                      <a:txBody>
                        <a:bodyPr/>
                        <a:lstStyle/>
                        <a:p>
                          <a:pPr algn="ctr"/>
                          <a:r>
                            <a:rPr lang="en-US" dirty="0" smtClean="0">
                              <a:latin typeface="Times New Roman" panose="02020603050405020304" pitchFamily="18" charset="0"/>
                              <a:cs typeface="Times New Roman" panose="02020603050405020304" pitchFamily="18" charset="0"/>
                            </a:rPr>
                            <a:t>Material</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Gyromagnetic Ratio </a:t>
                          </a:r>
                          <a14:m>
                            <m:oMath xmlns:m="http://schemas.openxmlformats.org/officeDocument/2006/math">
                              <m:r>
                                <a:rPr lang="en-US" b="0" i="1" smtClean="0">
                                  <a:latin typeface="Cambria Math" panose="02040503050406030204" pitchFamily="18" charset="0"/>
                                  <a:ea typeface="Cambria Math" panose="02040503050406030204" pitchFamily="18" charset="0"/>
                                  <a:cs typeface="Times New Roman" panose="02020603050405020304" pitchFamily="18" charset="0"/>
                                </a:rPr>
                                <m:t>𝛾</m:t>
                              </m:r>
                            </m:oMath>
                          </a14:m>
                          <a:endParaRPr lang="en-US"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0838366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Manganese – 53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b="0" i="1" smtClean="0">
                                      <a:latin typeface="Cambria Math" panose="02040503050406030204" pitchFamily="18" charset="0"/>
                                      <a:cs typeface="Times New Roman" panose="02020603050405020304" pitchFamily="18" charset="0"/>
                                    </a:rPr>
                                    <m:t>25</m:t>
                                  </m:r>
                                </m:sub>
                                <m:sup>
                                  <m:r>
                                    <a:rPr lang="en-US" b="0" i="1" smtClean="0">
                                      <a:latin typeface="Cambria Math" panose="02040503050406030204" pitchFamily="18" charset="0"/>
                                      <a:cs typeface="Times New Roman" panose="02020603050405020304" pitchFamily="18" charset="0"/>
                                    </a:rPr>
                                    <m:t>53</m:t>
                                  </m:r>
                                </m:sup>
                                <m:e>
                                  <m:r>
                                    <a:rPr lang="en-US" b="0" i="1" smtClean="0">
                                      <a:latin typeface="Cambria Math" panose="02040503050406030204" pitchFamily="18" charset="0"/>
                                      <a:cs typeface="Times New Roman" panose="02020603050405020304" pitchFamily="18" charset="0"/>
                                    </a:rPr>
                                    <m:t>𝑀𝑛</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10.94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0409737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Iron</a:t>
                          </a:r>
                          <a:r>
                            <a:rPr lang="en-US" baseline="0" dirty="0" smtClean="0">
                              <a:latin typeface="Times New Roman" panose="02020603050405020304" pitchFamily="18" charset="0"/>
                              <a:cs typeface="Times New Roman" panose="02020603050405020304" pitchFamily="18" charset="0"/>
                            </a:rPr>
                            <a:t> – 57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6</m:t>
                                  </m:r>
                                </m:sub>
                                <m:sup>
                                  <m:r>
                                    <a:rPr lang="en-US" b="0" i="1" smtClean="0">
                                      <a:latin typeface="Cambria Math" panose="02040503050406030204" pitchFamily="18" charset="0"/>
                                      <a:cs typeface="Times New Roman" panose="02020603050405020304" pitchFamily="18" charset="0"/>
                                    </a:rPr>
                                    <m:t>57</m:t>
                                  </m:r>
                                </m:sup>
                                <m:e>
                                  <m:r>
                                    <a:rPr lang="en-US" b="0" i="1" smtClean="0">
                                      <a:latin typeface="Cambria Math" panose="02040503050406030204" pitchFamily="18" charset="0"/>
                                      <a:cs typeface="Times New Roman" panose="02020603050405020304" pitchFamily="18" charset="0"/>
                                    </a:rPr>
                                    <m:t>𝐹𝑒</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1.38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4380337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Cobalt – 59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7</m:t>
                                  </m:r>
                                </m:sub>
                                <m:sup>
                                  <m:r>
                                    <a:rPr lang="en-US" b="0" i="1" smtClean="0">
                                      <a:latin typeface="Cambria Math" panose="02040503050406030204" pitchFamily="18" charset="0"/>
                                      <a:cs typeface="Times New Roman" panose="02020603050405020304" pitchFamily="18" charset="0"/>
                                    </a:rPr>
                                    <m:t>59</m:t>
                                  </m:r>
                                </m:sup>
                                <m:e>
                                  <m:r>
                                    <a:rPr lang="en-US" b="0" i="1" smtClean="0">
                                      <a:latin typeface="Cambria Math" panose="02040503050406030204" pitchFamily="18" charset="0"/>
                                      <a:cs typeface="Times New Roman" panose="02020603050405020304" pitchFamily="18" charset="0"/>
                                    </a:rPr>
                                    <m:t>𝐶𝑜</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10.07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245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Nickel – 61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8</m:t>
                                  </m:r>
                                </m:sub>
                                <m:sup>
                                  <m:r>
                                    <a:rPr lang="en-US" b="0" i="1" smtClean="0">
                                      <a:latin typeface="Cambria Math" panose="02040503050406030204" pitchFamily="18" charset="0"/>
                                      <a:cs typeface="Times New Roman" panose="02020603050405020304" pitchFamily="18" charset="0"/>
                                    </a:rPr>
                                    <m:t>61</m:t>
                                  </m:r>
                                </m:sup>
                                <m:e>
                                  <m:r>
                                    <a:rPr lang="en-US" b="0" i="1" smtClean="0">
                                      <a:latin typeface="Cambria Math" panose="02040503050406030204" pitchFamily="18" charset="0"/>
                                      <a:cs typeface="Times New Roman" panose="02020603050405020304" pitchFamily="18" charset="0"/>
                                    </a:rPr>
                                    <m:t>𝑁𝑖</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3.81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0052493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Zinc</a:t>
                          </a:r>
                          <a:r>
                            <a:rPr lang="en-US" baseline="0" dirty="0" smtClean="0">
                              <a:latin typeface="Times New Roman" panose="02020603050405020304" pitchFamily="18" charset="0"/>
                              <a:cs typeface="Times New Roman" panose="02020603050405020304" pitchFamily="18" charset="0"/>
                            </a:rPr>
                            <a:t> – 67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0</m:t>
                                  </m:r>
                                </m:sub>
                                <m:sup>
                                  <m:r>
                                    <a:rPr lang="en-US" b="0" i="1" smtClean="0">
                                      <a:latin typeface="Cambria Math" panose="02040503050406030204" pitchFamily="18" charset="0"/>
                                      <a:cs typeface="Times New Roman" panose="02020603050405020304" pitchFamily="18" charset="0"/>
                                    </a:rPr>
                                    <m:t>67</m:t>
                                  </m:r>
                                </m:sup>
                                <m:e>
                                  <m:r>
                                    <a:rPr lang="en-US" b="0" i="1" smtClean="0">
                                      <a:latin typeface="Cambria Math" panose="02040503050406030204" pitchFamily="18" charset="0"/>
                                      <a:cs typeface="Times New Roman" panose="02020603050405020304" pitchFamily="18" charset="0"/>
                                    </a:rPr>
                                    <m:t>𝑍𝑛</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2.</a:t>
                          </a:r>
                          <a:r>
                            <a:rPr lang="en-US" baseline="0" dirty="0" smtClean="0">
                              <a:latin typeface="Times New Roman" panose="02020603050405020304" pitchFamily="18" charset="0"/>
                              <a:cs typeface="Times New Roman" panose="02020603050405020304" pitchFamily="18" charset="0"/>
                            </a:rPr>
                            <a:t>66 MHz</a:t>
                          </a:r>
                          <a:r>
                            <a:rPr lang="en-US" dirty="0" smtClean="0">
                              <a:latin typeface="Times New Roman" panose="02020603050405020304" pitchFamily="18" charset="0"/>
                              <a:cs typeface="Times New Roman" panose="02020603050405020304" pitchFamily="18" charset="0"/>
                            </a:rPr>
                            <a:t>/T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47055044"/>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1954709614"/>
                  </p:ext>
                </p:extLst>
              </p:nvPr>
            </p:nvGraphicFramePr>
            <p:xfrm>
              <a:off x="482600" y="3519253"/>
              <a:ext cx="8128000" cy="2249552"/>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908601240"/>
                        </a:ext>
                      </a:extLst>
                    </a:gridCol>
                    <a:gridCol w="4064000">
                      <a:extLst>
                        <a:ext uri="{9D8B030D-6E8A-4147-A177-3AD203B41FA5}">
                          <a16:colId xmlns:a16="http://schemas.microsoft.com/office/drawing/2014/main" val="2897587592"/>
                        </a:ext>
                      </a:extLst>
                    </a:gridCol>
                  </a:tblGrid>
                  <a:tr h="370840">
                    <a:tc>
                      <a:txBody>
                        <a:bodyPr/>
                        <a:lstStyle/>
                        <a:p>
                          <a:pPr algn="ctr"/>
                          <a:r>
                            <a:rPr lang="en-US" dirty="0" smtClean="0">
                              <a:latin typeface="Times New Roman" panose="02020603050405020304" pitchFamily="18" charset="0"/>
                              <a:cs typeface="Times New Roman" panose="02020603050405020304" pitchFamily="18" charset="0"/>
                            </a:rPr>
                            <a:t>Material</a:t>
                          </a:r>
                          <a:endParaRPr lang="en-US"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100150" t="-8197" r="-300" b="-531148"/>
                          </a:stretch>
                        </a:blipFill>
                      </a:tcPr>
                    </a:tc>
                    <a:extLst>
                      <a:ext uri="{0D108BD9-81ED-4DB2-BD59-A6C34878D82A}">
                        <a16:rowId xmlns:a16="http://schemas.microsoft.com/office/drawing/2014/main" val="1808383660"/>
                      </a:ext>
                    </a:extLst>
                  </a:tr>
                  <a:tr h="380619">
                    <a:tc>
                      <a:txBody>
                        <a:bodyPr/>
                        <a:lstStyle/>
                        <a:p>
                          <a:endParaRPr lang="en-US"/>
                        </a:p>
                      </a:txBody>
                      <a:tcPr>
                        <a:blipFill>
                          <a:blip r:embed="rId3"/>
                          <a:stretch>
                            <a:fillRect l="-150" t="-104762" r="-100300" b="-414286"/>
                          </a:stretch>
                        </a:blipFill>
                      </a:tcPr>
                    </a:tc>
                    <a:tc>
                      <a:txBody>
                        <a:bodyPr/>
                        <a:lstStyle/>
                        <a:p>
                          <a:pPr algn="ctr"/>
                          <a:r>
                            <a:rPr lang="en-US" dirty="0" smtClean="0">
                              <a:latin typeface="Times New Roman" panose="02020603050405020304" pitchFamily="18" charset="0"/>
                              <a:cs typeface="Times New Roman" panose="02020603050405020304" pitchFamily="18" charset="0"/>
                            </a:rPr>
                            <a:t>10.94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04097373"/>
                      </a:ext>
                    </a:extLst>
                  </a:tr>
                  <a:tr h="376746">
                    <a:tc>
                      <a:txBody>
                        <a:bodyPr/>
                        <a:lstStyle/>
                        <a:p>
                          <a:endParaRPr lang="en-US"/>
                        </a:p>
                      </a:txBody>
                      <a:tcPr>
                        <a:blipFill>
                          <a:blip r:embed="rId3"/>
                          <a:stretch>
                            <a:fillRect l="-150" t="-208065" r="-100300" b="-320968"/>
                          </a:stretch>
                        </a:blipFill>
                      </a:tcPr>
                    </a:tc>
                    <a:tc>
                      <a:txBody>
                        <a:bodyPr/>
                        <a:lstStyle/>
                        <a:p>
                          <a:pPr algn="ctr"/>
                          <a:r>
                            <a:rPr lang="en-US" dirty="0" smtClean="0">
                              <a:latin typeface="Times New Roman" panose="02020603050405020304" pitchFamily="18" charset="0"/>
                              <a:cs typeface="Times New Roman" panose="02020603050405020304" pitchFamily="18" charset="0"/>
                            </a:rPr>
                            <a:t>1.38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43803373"/>
                      </a:ext>
                    </a:extLst>
                  </a:tr>
                  <a:tr h="375476">
                    <a:tc>
                      <a:txBody>
                        <a:bodyPr/>
                        <a:lstStyle/>
                        <a:p>
                          <a:endParaRPr lang="en-US"/>
                        </a:p>
                      </a:txBody>
                      <a:tcPr>
                        <a:blipFill>
                          <a:blip r:embed="rId3"/>
                          <a:stretch>
                            <a:fillRect l="-150" t="-313115" r="-100300" b="-226230"/>
                          </a:stretch>
                        </a:blipFill>
                      </a:tcPr>
                    </a:tc>
                    <a:tc>
                      <a:txBody>
                        <a:bodyPr/>
                        <a:lstStyle/>
                        <a:p>
                          <a:pPr algn="ctr"/>
                          <a:r>
                            <a:rPr lang="en-US" dirty="0" smtClean="0">
                              <a:latin typeface="Times New Roman" panose="02020603050405020304" pitchFamily="18" charset="0"/>
                              <a:cs typeface="Times New Roman" panose="02020603050405020304" pitchFamily="18" charset="0"/>
                            </a:rPr>
                            <a:t>10.07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24551"/>
                      </a:ext>
                    </a:extLst>
                  </a:tr>
                  <a:tr h="372999">
                    <a:tc>
                      <a:txBody>
                        <a:bodyPr/>
                        <a:lstStyle/>
                        <a:p>
                          <a:endParaRPr lang="en-US"/>
                        </a:p>
                      </a:txBody>
                      <a:tcPr>
                        <a:blipFill>
                          <a:blip r:embed="rId3"/>
                          <a:stretch>
                            <a:fillRect l="-150" t="-406452" r="-100300" b="-122581"/>
                          </a:stretch>
                        </a:blipFill>
                      </a:tcPr>
                    </a:tc>
                    <a:tc>
                      <a:txBody>
                        <a:bodyPr/>
                        <a:lstStyle/>
                        <a:p>
                          <a:pPr algn="ctr"/>
                          <a:r>
                            <a:rPr lang="en-US" dirty="0" smtClean="0">
                              <a:latin typeface="Times New Roman" panose="02020603050405020304" pitchFamily="18" charset="0"/>
                              <a:cs typeface="Times New Roman" panose="02020603050405020304" pitchFamily="18" charset="0"/>
                            </a:rPr>
                            <a:t>3.81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00524934"/>
                      </a:ext>
                    </a:extLst>
                  </a:tr>
                  <a:tr h="372872">
                    <a:tc>
                      <a:txBody>
                        <a:bodyPr/>
                        <a:lstStyle/>
                        <a:p>
                          <a:endParaRPr lang="en-US"/>
                        </a:p>
                      </a:txBody>
                      <a:tcPr>
                        <a:blipFill>
                          <a:blip r:embed="rId3"/>
                          <a:stretch>
                            <a:fillRect l="-150" t="-514754" r="-100300" b="-24590"/>
                          </a:stretch>
                        </a:blipFill>
                      </a:tcPr>
                    </a:tc>
                    <a:tc>
                      <a:txBody>
                        <a:bodyPr/>
                        <a:lstStyle/>
                        <a:p>
                          <a:pPr algn="ctr"/>
                          <a:r>
                            <a:rPr lang="en-US" dirty="0" smtClean="0">
                              <a:latin typeface="Times New Roman" panose="02020603050405020304" pitchFamily="18" charset="0"/>
                              <a:cs typeface="Times New Roman" panose="02020603050405020304" pitchFamily="18" charset="0"/>
                            </a:rPr>
                            <a:t>2.</a:t>
                          </a:r>
                          <a:r>
                            <a:rPr lang="en-US" baseline="0" dirty="0" smtClean="0">
                              <a:latin typeface="Times New Roman" panose="02020603050405020304" pitchFamily="18" charset="0"/>
                              <a:cs typeface="Times New Roman" panose="02020603050405020304" pitchFamily="18" charset="0"/>
                            </a:rPr>
                            <a:t>66 </a:t>
                          </a:r>
                          <a:r>
                            <a:rPr lang="en-US" baseline="0" dirty="0" smtClean="0">
                              <a:latin typeface="Times New Roman" panose="02020603050405020304" pitchFamily="18" charset="0"/>
                              <a:cs typeface="Times New Roman" panose="02020603050405020304" pitchFamily="18" charset="0"/>
                            </a:rPr>
                            <a:t>MHz</a:t>
                          </a:r>
                          <a:r>
                            <a:rPr lang="en-US" dirty="0" smtClean="0">
                              <a:latin typeface="Times New Roman" panose="02020603050405020304" pitchFamily="18" charset="0"/>
                              <a:cs typeface="Times New Roman" panose="02020603050405020304" pitchFamily="18" charset="0"/>
                            </a:rPr>
                            <a:t>/T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47055044"/>
                      </a:ext>
                    </a:extLst>
                  </a:tr>
                </a:tbl>
              </a:graphicData>
            </a:graphic>
          </p:graphicFrame>
        </mc:Fallback>
      </mc:AlternateContent>
      <p:sp>
        <p:nvSpPr>
          <p:cNvPr id="7" name="TextBox 6"/>
          <p:cNvSpPr txBox="1"/>
          <p:nvPr/>
        </p:nvSpPr>
        <p:spPr>
          <a:xfrm>
            <a:off x="404948" y="6188789"/>
            <a:ext cx="3736920" cy="246221"/>
          </a:xfrm>
          <a:prstGeom prst="rect">
            <a:avLst/>
          </a:prstGeom>
          <a:noFill/>
        </p:spPr>
        <p:txBody>
          <a:bodyPr wrap="none" rtlCol="0">
            <a:spAutoFit/>
          </a:bodyPr>
          <a:lstStyle/>
          <a:p>
            <a:r>
              <a:rPr lang="en-US" sz="1000" dirty="0" smtClean="0"/>
              <a:t>Source: http</a:t>
            </a:r>
            <a:r>
              <a:rPr lang="en-US" sz="1000" dirty="0"/>
              <a:t>://kodu.ut.ee/~laurit/AK2/NMR_tables_Bruker2012.pdf</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6200" y="3319463"/>
            <a:ext cx="2857500" cy="2857500"/>
          </a:xfrm>
          <a:prstGeom prst="rect">
            <a:avLst/>
          </a:prstGeom>
        </p:spPr>
      </p:pic>
    </p:spTree>
    <p:extLst>
      <p:ext uri="{BB962C8B-B14F-4D97-AF65-F5344CB8AC3E}">
        <p14:creationId xmlns:p14="http://schemas.microsoft.com/office/powerpoint/2010/main" val="205565066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3.2. Dispersion of Gyromagnetic Susceptibility</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70714" cy="4351338"/>
              </a:xfrm>
            </p:spPr>
            <p:txBody>
              <a:bodyPr>
                <a:normAutofit fontScale="70000" lnSpcReduction="20000"/>
              </a:bodyPr>
              <a:lstStyle/>
              <a:p>
                <a:pPr>
                  <a:lnSpc>
                    <a:spcPct val="120000"/>
                  </a:lnSpc>
                </a:pPr>
                <a:r>
                  <a:rPr lang="en-US" dirty="0">
                    <a:latin typeface="Times New Roman" pitchFamily="18" charset="0"/>
                    <a:cs typeface="Times New Roman" pitchFamily="18" charset="0"/>
                  </a:rPr>
                  <a:t>For ferromagnetic media biased in the z-direction </a:t>
                </a:r>
                <a:r>
                  <a:rPr lang="en-US" b="1" dirty="0">
                    <a:latin typeface="Times New Roman" pitchFamily="18" charset="0"/>
                    <a:cs typeface="Times New Roman" pitchFamily="18" charset="0"/>
                  </a:rPr>
                  <a:t>b=</a:t>
                </a:r>
                <a:r>
                  <a:rPr lang="en-US" dirty="0">
                    <a:latin typeface="Times New Roman" panose="02020603050405020304" pitchFamily="18" charset="0"/>
                    <a:cs typeface="Times New Roman" panose="02020603050405020304" pitchFamily="18" charset="0"/>
                  </a:rPr>
                  <a:t>1 </a:t>
                </a:r>
                <a14:m>
                  <m:oMath xmlns:m="http://schemas.openxmlformats.org/officeDocument/2006/math">
                    <m:acc>
                      <m:accPr>
                        <m:chr m:val="̂"/>
                        <m:ctrlPr>
                          <a:rPr lang="en-US" b="1" i="1">
                            <a:latin typeface="Cambria Math" panose="02040503050406030204" pitchFamily="18" charset="0"/>
                            <a:cs typeface="Times New Roman" pitchFamily="18" charset="0"/>
                          </a:rPr>
                        </m:ctrlPr>
                      </m:accPr>
                      <m:e>
                        <m:r>
                          <a:rPr lang="en-US" b="1" i="1">
                            <a:latin typeface="Cambria Math" panose="02040503050406030204" pitchFamily="18" charset="0"/>
                            <a:cs typeface="Times New Roman" pitchFamily="18" charset="0"/>
                          </a:rPr>
                          <m:t>𝒛</m:t>
                        </m:r>
                      </m:e>
                    </m:acc>
                  </m:oMath>
                </a14:m>
                <a:r>
                  <a:rPr lang="en-US" dirty="0">
                    <a:latin typeface="Times New Roman" panose="02020603050405020304" pitchFamily="18" charset="0"/>
                    <a:cs typeface="Times New Roman" panose="02020603050405020304" pitchFamily="18" charset="0"/>
                  </a:rPr>
                  <a:t>, a non-diagonal susceptibility tensor is used to relate Magnetization and Field intensity </a:t>
                </a:r>
                <a:r>
                  <a:rPr lang="en-US" b="1" dirty="0">
                    <a:latin typeface="Times New Roman" pitchFamily="18" charset="0"/>
                    <a:cs typeface="Times New Roman" pitchFamily="18" charset="0"/>
                  </a:rPr>
                  <a:t>M</a:t>
                </a:r>
                <a:r>
                  <a:rPr lang="en-US" dirty="0">
                    <a:latin typeface="Times New Roman" panose="02020603050405020304" pitchFamily="18" charset="0"/>
                    <a:cs typeface="Times New Roman" panose="02020603050405020304" pitchFamily="18" charset="0"/>
                  </a:rPr>
                  <a:t>=</a:t>
                </a:r>
                <a:r>
                  <a:rPr lang="en-US" dirty="0"/>
                  <a:t> </a:t>
                </a:r>
                <a14:m>
                  <m:oMath xmlns:m="http://schemas.openxmlformats.org/officeDocument/2006/math">
                    <m:r>
                      <a:rPr lang="en-US" i="1">
                        <a:latin typeface="Cambria Math" panose="02040503050406030204" pitchFamily="18" charset="0"/>
                      </a:rPr>
                      <m:t>𝜒</m:t>
                    </m:r>
                    <m:r>
                      <a:rPr lang="en-US" i="1">
                        <a:latin typeface="Cambria Math" panose="02040503050406030204" pitchFamily="18" charset="0"/>
                      </a:rPr>
                      <m:t> </m:t>
                    </m:r>
                  </m:oMath>
                </a14:m>
                <a:r>
                  <a:rPr lang="en-US" b="1" dirty="0">
                    <a:latin typeface="Times New Roman" pitchFamily="18" charset="0"/>
                    <a:cs typeface="Times New Roman" pitchFamily="18" charset="0"/>
                  </a:rPr>
                  <a:t>H</a:t>
                </a:r>
                <a:r>
                  <a:rPr lang="en-US" dirty="0">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a:p>
                <a:pPr marL="0" indent="0" algn="ctr">
                  <a:buNone/>
                </a:pPr>
                <a14:m>
                  <m:oMath xmlns:m="http://schemas.openxmlformats.org/officeDocument/2006/math">
                    <m:r>
                      <a:rPr lang="en-US" b="1" i="1">
                        <a:latin typeface="Cambria Math" panose="02040503050406030204" pitchFamily="18" charset="0"/>
                      </a:rPr>
                      <m:t>𝑴</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𝜂</m:t>
                              </m:r>
                            </m:e>
                            <m:e>
                              <m:r>
                                <a:rPr lang="en-US" i="1">
                                  <a:latin typeface="Cambria Math" panose="02040503050406030204" pitchFamily="18" charset="0"/>
                                </a:rPr>
                                <m:t>0</m:t>
                              </m:r>
                            </m:e>
                          </m:mr>
                          <m:mr>
                            <m:e>
                              <m:r>
                                <a:rPr lang="en-US" i="1">
                                  <a:latin typeface="Cambria Math" panose="02040503050406030204" pitchFamily="18" charset="0"/>
                                </a:rPr>
                                <m:t>𝑗</m:t>
                              </m:r>
                              <m:r>
                                <a:rPr lang="en-US" i="1">
                                  <a:latin typeface="Cambria Math" panose="02040503050406030204" pitchFamily="18" charset="0"/>
                                </a:rPr>
                                <m:t>𝜂</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mr>
                        </m:m>
                      </m:e>
                    </m:d>
                    <m:r>
                      <a:rPr lang="en-US" b="1" i="1">
                        <a:latin typeface="Cambria Math" panose="02040503050406030204" pitchFamily="18" charset="0"/>
                      </a:rPr>
                      <m:t>𝑯</m:t>
                    </m:r>
                  </m:oMath>
                </a14:m>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pPr marL="0" indent="0" algn="ctr">
                  <a:buNone/>
                </a:pPr>
                <a:endParaRPr lang="en-US" dirty="0" smtClean="0">
                  <a:latin typeface="Times New Roman" panose="02020603050405020304" pitchFamily="18" charset="0"/>
                  <a:cs typeface="Times New Roman" panose="02020603050405020304" pitchFamily="18" charset="0"/>
                </a:endParaRPr>
              </a:p>
              <a:p>
                <a:pPr marL="0" indent="0" algn="ctr">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oMath>
                </a14:m>
                <a:r>
                  <a:rPr lang="en-US" dirty="0">
                    <a:latin typeface="Times New Roman" panose="02020603050405020304" pitchFamily="18" charset="0"/>
                    <a:cs typeface="Times New Roman" panose="02020603050405020304" pitchFamily="18" charset="0"/>
                  </a:rPr>
                  <a:t>=</a:t>
                </a:r>
                <a14:m>
                  <m:oMath xmlns:m="http://schemas.openxmlformats.org/officeDocument/2006/math">
                    <m:f>
                      <m:fPr>
                        <m:ctrlPr>
                          <a:rPr lang="en-US" i="1" dirty="0">
                            <a:latin typeface="Cambria Math" panose="02040503050406030204" pitchFamily="18" charset="0"/>
                            <a:cs typeface="Times New Roman" pitchFamily="18" charset="0"/>
                          </a:rPr>
                        </m:ctrlPr>
                      </m:fPr>
                      <m:num>
                        <m:r>
                          <a:rPr lang="en-US" i="1">
                            <a:latin typeface="Cambria Math" panose="02040503050406030204" pitchFamily="18" charset="0"/>
                          </a:rPr>
                          <m:t>𝜎</m:t>
                        </m:r>
                        <m:r>
                          <a:rPr lang="en-US" i="1">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rPr>
                          <m:t>𝛼</m:t>
                        </m:r>
                        <m:r>
                          <a:rPr lang="en-US" i="1">
                            <a:latin typeface="Cambria Math" panose="02040503050406030204" pitchFamily="18" charset="0"/>
                          </a:rPr>
                          <m:t>)</m:t>
                        </m:r>
                      </m:num>
                      <m:den>
                        <m:sSup>
                          <m:sSupPr>
                            <m:ctrlPr>
                              <a:rPr lang="en-US" i="1" dirty="0">
                                <a:latin typeface="Cambria Math" panose="02040503050406030204" pitchFamily="18" charset="0"/>
                                <a:cs typeface="Times New Roman" pitchFamily="18" charset="0"/>
                              </a:rPr>
                            </m:ctrlPr>
                          </m:sSupPr>
                          <m:e>
                            <m:r>
                              <a:rPr lang="en-US" i="1">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rPr>
                              <m:t>𝛼</m:t>
                            </m:r>
                            <m:r>
                              <a:rPr lang="en-US" i="1">
                                <a:latin typeface="Cambria Math" panose="02040503050406030204" pitchFamily="18" charset="0"/>
                              </a:rPr>
                              <m:t>)</m:t>
                            </m:r>
                          </m:e>
                          <m:sup>
                            <m:r>
                              <a:rPr lang="en-US" i="1" dirty="0">
                                <a:latin typeface="Cambria Math" panose="02040503050406030204" pitchFamily="18" charset="0"/>
                                <a:cs typeface="Times New Roman" pitchFamily="18" charset="0"/>
                              </a:rPr>
                              <m:t>2</m:t>
                            </m:r>
                          </m:sup>
                        </m:sSup>
                        <m:r>
                          <a:rPr lang="en-US" i="1" dirty="0">
                            <a:latin typeface="Cambria Math" panose="02040503050406030204" pitchFamily="18" charset="0"/>
                            <a:cs typeface="Times New Roman"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𝛾</m:t>
                            </m:r>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2</m:t>
                            </m:r>
                          </m:sup>
                        </m:sSup>
                      </m:den>
                    </m:f>
                  </m:oMath>
                </a14:m>
                <a:r>
                  <a:rPr lang="en-US" dirty="0">
                    <a:latin typeface="Times New Roman" panose="02020603050405020304" pitchFamily="18" charset="0"/>
                    <a:cs typeface="Times New Roman" panose="02020603050405020304" pitchFamily="18" charset="0"/>
                  </a:rPr>
                  <a:t> , </a:t>
                </a:r>
                <a:endParaRPr lang="en-US" i="1" dirty="0" smtClean="0">
                  <a:latin typeface="Cambria Math" panose="02040503050406030204" pitchFamily="18" charset="0"/>
                </a:endParaRPr>
              </a:p>
              <a:p>
                <a:pPr marL="0" indent="0" algn="ctr">
                  <a:buNone/>
                </a:pPr>
                <a:endParaRPr lang="en-US" i="1" dirty="0" smtClean="0">
                  <a:latin typeface="Cambria Math" panose="02040503050406030204" pitchFamily="18" charset="0"/>
                </a:endParaRPr>
              </a:p>
              <a:p>
                <a:pPr marL="0" indent="0" algn="ctr">
                  <a:buNone/>
                </a:pPr>
                <a14:m>
                  <m:oMath xmlns:m="http://schemas.openxmlformats.org/officeDocument/2006/math">
                    <m:r>
                      <a:rPr lang="en-US" i="1">
                        <a:latin typeface="Cambria Math" panose="02040503050406030204" pitchFamily="18" charset="0"/>
                      </a:rPr>
                      <m:t>𝜂</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f>
                      <m:fPr>
                        <m:ctrlPr>
                          <a:rPr lang="en-US" i="1" dirty="0">
                            <a:latin typeface="Cambria Math" panose="02040503050406030204" pitchFamily="18" charset="0"/>
                            <a:cs typeface="Times New Roman" pitchFamily="18" charset="0"/>
                          </a:rPr>
                        </m:ctrlPr>
                      </m:fPr>
                      <m:num>
                        <m:r>
                          <a:rPr lang="en-US" i="1">
                            <a:latin typeface="Cambria Math" panose="02040503050406030204" pitchFamily="18" charset="0"/>
                          </a:rPr>
                          <m:t>𝜎</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𝛾</m:t>
                        </m:r>
                        <m:r>
                          <a:rPr lang="en-US" i="1">
                            <a:latin typeface="Cambria Math" panose="02040503050406030204" pitchFamily="18" charset="0"/>
                          </a:rPr>
                          <m:t>)</m:t>
                        </m:r>
                      </m:num>
                      <m:den>
                        <m:sSup>
                          <m:sSupPr>
                            <m:ctrlPr>
                              <a:rPr lang="en-US" i="1" dirty="0">
                                <a:latin typeface="Cambria Math" panose="02040503050406030204" pitchFamily="18" charset="0"/>
                                <a:cs typeface="Times New Roman" pitchFamily="18" charset="0"/>
                              </a:rPr>
                            </m:ctrlPr>
                          </m:sSupPr>
                          <m:e>
                            <m:r>
                              <a:rPr lang="en-US" i="1">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rPr>
                              <m:t>𝛼</m:t>
                            </m:r>
                            <m:r>
                              <a:rPr lang="en-US" i="1">
                                <a:latin typeface="Cambria Math" panose="02040503050406030204" pitchFamily="18" charset="0"/>
                              </a:rPr>
                              <m:t>)</m:t>
                            </m:r>
                          </m:e>
                          <m:sup>
                            <m:r>
                              <a:rPr lang="en-US" i="1" dirty="0">
                                <a:latin typeface="Cambria Math" panose="02040503050406030204" pitchFamily="18" charset="0"/>
                                <a:cs typeface="Times New Roman" pitchFamily="18" charset="0"/>
                              </a:rPr>
                              <m:t>2</m:t>
                            </m:r>
                          </m:sup>
                        </m:sSup>
                        <m:r>
                          <a:rPr lang="en-US" i="1" dirty="0">
                            <a:latin typeface="Cambria Math" panose="02040503050406030204" pitchFamily="18" charset="0"/>
                            <a:cs typeface="Times New Roman"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𝛾</m:t>
                            </m:r>
                            <m:r>
                              <a:rPr lang="en-US" i="1">
                                <a:latin typeface="Cambria Math" panose="02040503050406030204" pitchFamily="18" charset="0"/>
                              </a:rPr>
                              <m:t>)</m:t>
                            </m:r>
                          </m:e>
                          <m:sup>
                            <m:r>
                              <a:rPr lang="en-US" i="1">
                                <a:latin typeface="Cambria Math" panose="02040503050406030204" pitchFamily="18" charset="0"/>
                              </a:rPr>
                              <m:t>2</m:t>
                            </m:r>
                          </m:sup>
                        </m:sSup>
                      </m:den>
                    </m:f>
                  </m:oMath>
                </a14:m>
                <a:r>
                  <a:rPr lang="en-US" dirty="0">
                    <a:latin typeface="Times New Roman" panose="02020603050405020304" pitchFamily="18" charset="0"/>
                    <a:cs typeface="Times New Roman" panose="02020603050405020304" pitchFamily="18" charset="0"/>
                  </a:rPr>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oMath>
                </a14:m>
                <a:r>
                  <a:rPr lang="en-US" dirty="0">
                    <a:latin typeface="Times New Roman" panose="02020603050405020304" pitchFamily="18" charset="0"/>
                    <a:cs typeface="Times New Roman" panose="02020603050405020304" pitchFamily="18" charset="0"/>
                  </a:rPr>
                  <a:t>=</a:t>
                </a:r>
                <a14:m>
                  <m:oMath xmlns:m="http://schemas.openxmlformats.org/officeDocument/2006/math">
                    <m:r>
                      <a:rPr lang="en-US" i="1" dirty="0">
                        <a:latin typeface="Cambria Math" panose="02040503050406030204" pitchFamily="18" charset="0"/>
                        <a:cs typeface="Times New Roman" pitchFamily="18" charset="0"/>
                      </a:rPr>
                      <m:t>0</m:t>
                    </m:r>
                  </m:oMath>
                </a14:m>
                <a:endParaRPr lang="en-US" dirty="0">
                  <a:latin typeface="Times New Roman" pitchFamily="18" charset="0"/>
                  <a:cs typeface="Times New Roman" pitchFamily="18" charset="0"/>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70714" cy="4351338"/>
              </a:xfrm>
              <a:blipFill>
                <a:blip r:embed="rId2"/>
                <a:stretch>
                  <a:fillRect l="-1061" t="-70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63</a:t>
            </a:fld>
            <a:endParaRPr lang="en-US"/>
          </a:p>
        </p:txBody>
      </p:sp>
      <p:pic>
        <p:nvPicPr>
          <p:cNvPr id="6" name="Picture 5"/>
          <p:cNvPicPr>
            <a:picLocks noChangeAspect="1"/>
          </p:cNvPicPr>
          <p:nvPr/>
        </p:nvPicPr>
        <p:blipFill>
          <a:blip r:embed="rId3"/>
          <a:stretch>
            <a:fillRect/>
          </a:stretch>
        </p:blipFill>
        <p:spPr>
          <a:xfrm>
            <a:off x="6205132" y="1983967"/>
            <a:ext cx="5453170" cy="4034654"/>
          </a:xfrm>
          <a:prstGeom prst="rect">
            <a:avLst/>
          </a:prstGeom>
          <a:ln>
            <a:solidFill>
              <a:schemeClr val="tx1"/>
            </a:solidFill>
          </a:ln>
        </p:spPr>
      </p:pic>
    </p:spTree>
    <p:extLst>
      <p:ext uri="{BB962C8B-B14F-4D97-AF65-F5344CB8AC3E}">
        <p14:creationId xmlns:p14="http://schemas.microsoft.com/office/powerpoint/2010/main" val="544688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Transmittance Spectra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latin typeface="Times New Roman" pitchFamily="18" charset="0"/>
                    <a:cs typeface="Times New Roman" pitchFamily="18" charset="0"/>
                  </a:rPr>
                  <a:t>Broadband response: The 3 Dimensional Discrete Fourier transform (1822) of the response to a short impulse can give useful information about the transmitted power and losses. </a:t>
                </a:r>
              </a:p>
              <a:p>
                <a:r>
                  <a:rPr lang="en-US" dirty="0">
                    <a:latin typeface="Times New Roman" pitchFamily="18" charset="0"/>
                    <a:cs typeface="Times New Roman" pitchFamily="18" charset="0"/>
                  </a:rPr>
                  <a:t>The Transmitted Power can be computed using the integral of Poynting Vector (1884); over a surface on the far end of the transmission line.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𝑛</m:t>
                          </m:r>
                        </m:e>
                      </m:acc>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sup>
                              <m:r>
                                <a:rPr lang="en-US" b="0" i="1" smtClean="0">
                                  <a:latin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𝐻</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nary>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Transmitted power and incident power can be used to find power losses in transmission line.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336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5984152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latin typeface="Times New Roman" pitchFamily="18" charset="0"/>
                <a:cs typeface="Times New Roman" pitchFamily="18" charset="0"/>
              </a:rPr>
              <a:t>3.3. </a:t>
            </a:r>
            <a:r>
              <a:rPr lang="en-US" dirty="0">
                <a:latin typeface="Times New Roman" pitchFamily="18" charset="0"/>
                <a:cs typeface="Times New Roman" pitchFamily="18" charset="0"/>
              </a:rPr>
              <a:t>MEEP Simulation of </a:t>
            </a:r>
            <a:r>
              <a:rPr lang="en-US" dirty="0" smtClean="0">
                <a:latin typeface="Times New Roman" pitchFamily="18" charset="0"/>
                <a:cs typeface="Times New Roman" pitchFamily="18" charset="0"/>
              </a:rPr>
              <a:t>Dispersive</a:t>
            </a:r>
            <a:r>
              <a:rPr lang="en-US" dirty="0">
                <a:latin typeface="Times New Roman" pitchFamily="18" charset="0"/>
                <a:cs typeface="Times New Roman" pitchFamily="18" charset="0"/>
              </a:rPr>
              <a:t>, Gyromagnetic </a:t>
            </a:r>
            <a:r>
              <a:rPr lang="en-US" dirty="0" smtClean="0">
                <a:latin typeface="Times New Roman" pitchFamily="18" charset="0"/>
                <a:cs typeface="Times New Roman" pitchFamily="18" charset="0"/>
              </a:rPr>
              <a:t>Ferromagnetic </a:t>
            </a:r>
            <a:r>
              <a:rPr lang="en-US" dirty="0">
                <a:latin typeface="Times New Roman" pitchFamily="18" charset="0"/>
                <a:cs typeface="Times New Roman" pitchFamily="18" charset="0"/>
              </a:rPr>
              <a:t>Transmission Line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9615090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MEEP </a:t>
            </a:r>
            <a:r>
              <a:rPr lang="en-US" dirty="0" smtClean="0">
                <a:latin typeface="Times New Roman" pitchFamily="18" charset="0"/>
                <a:cs typeface="Times New Roman" pitchFamily="18" charset="0"/>
              </a:rPr>
              <a:t>Simulation </a:t>
            </a:r>
            <a:r>
              <a:rPr lang="en-US" dirty="0">
                <a:latin typeface="Times New Roman" pitchFamily="18" charset="0"/>
                <a:cs typeface="Times New Roman" pitchFamily="18" charset="0"/>
              </a:rPr>
              <a:t>for Magnetic Transmission </a:t>
            </a:r>
            <a:r>
              <a:rPr lang="en-US" dirty="0" smtClean="0">
                <a:latin typeface="Times New Roman" pitchFamily="18" charset="0"/>
                <a:cs typeface="Times New Roman" pitchFamily="18" charset="0"/>
              </a:rPr>
              <a:t>Line</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17725"/>
                <a:ext cx="10515600" cy="4866120"/>
              </a:xfrm>
            </p:spPr>
            <p:txBody>
              <a:bodyPr>
                <a:normAutofit/>
              </a:bodyPr>
              <a:lstStyle/>
              <a:p>
                <a:r>
                  <a:rPr lang="en-US" dirty="0" smtClean="0">
                    <a:latin typeface="Times New Roman" pitchFamily="18" charset="0"/>
                    <a:cs typeface="Times New Roman" pitchFamily="18" charset="0"/>
                  </a:rPr>
                  <a:t>A pulse transformer was simulated in MEEP simulator. A Gyromagnetic, dispersive ferromagnetic </a:t>
                </a:r>
                <a:r>
                  <a:rPr lang="en-US" dirty="0" err="1" smtClean="0">
                    <a:latin typeface="Times New Roman" pitchFamily="18" charset="0"/>
                    <a:cs typeface="Times New Roman" pitchFamily="18" charset="0"/>
                  </a:rPr>
                  <a:t>MnZn</a:t>
                </a:r>
                <a:r>
                  <a:rPr lang="en-US" dirty="0" smtClean="0">
                    <a:latin typeface="Times New Roman" pitchFamily="18" charset="0"/>
                    <a:cs typeface="Times New Roman" pitchFamily="18" charset="0"/>
                  </a:rPr>
                  <a:t> core used for the simulation.</a:t>
                </a:r>
              </a:p>
              <a:p>
                <a:r>
                  <a:rPr lang="en-US" dirty="0" smtClean="0">
                    <a:latin typeface="Times New Roman" pitchFamily="18" charset="0"/>
                    <a:cs typeface="Times New Roman" pitchFamily="18" charset="0"/>
                  </a:rPr>
                  <a:t>The microwave frequency Magnetic </a:t>
                </a:r>
                <a:r>
                  <a:rPr lang="en-US" dirty="0">
                    <a:latin typeface="Times New Roman" pitchFamily="18" charset="0"/>
                    <a:cs typeface="Times New Roman" pitchFamily="18" charset="0"/>
                  </a:rPr>
                  <a:t>Transmission </a:t>
                </a:r>
                <a:r>
                  <a:rPr lang="en-US" dirty="0" smtClean="0">
                    <a:latin typeface="Times New Roman" pitchFamily="18" charset="0"/>
                    <a:cs typeface="Times New Roman" pitchFamily="18" charset="0"/>
                  </a:rPr>
                  <a:t>Line was </a:t>
                </a:r>
                <a:r>
                  <a:rPr lang="en-US" dirty="0">
                    <a:latin typeface="Times New Roman" pitchFamily="18" charset="0"/>
                    <a:cs typeface="Times New Roman" pitchFamily="18" charset="0"/>
                  </a:rPr>
                  <a:t>excited using </a:t>
                </a:r>
                <a:r>
                  <a:rPr lang="en-US" dirty="0" smtClean="0">
                    <a:latin typeface="Times New Roman" pitchFamily="18" charset="0"/>
                    <a:cs typeface="Times New Roman" pitchFamily="18" charset="0"/>
                  </a:rPr>
                  <a:t>a small Gaussian </a:t>
                </a:r>
                <a:r>
                  <a:rPr lang="en-US" dirty="0">
                    <a:latin typeface="Times New Roman" pitchFamily="18" charset="0"/>
                    <a:cs typeface="Times New Roman" pitchFamily="18" charset="0"/>
                  </a:rPr>
                  <a:t>soft electric current </a:t>
                </a:r>
                <a:r>
                  <a:rPr lang="en-US" dirty="0" smtClean="0">
                    <a:latin typeface="Times New Roman" pitchFamily="18" charset="0"/>
                    <a:cs typeface="Times New Roman" pitchFamily="18" charset="0"/>
                  </a:rPr>
                  <a:t>source. </a:t>
                </a:r>
              </a:p>
              <a:p>
                <a:pPr marL="342900" indent="-342900"/>
                <a:r>
                  <a:rPr lang="en-US" dirty="0">
                    <a:latin typeface="Times New Roman" panose="02020603050405020304" pitchFamily="18" charset="0"/>
                    <a:cs typeface="Times New Roman" panose="02020603050405020304" pitchFamily="18" charset="0"/>
                  </a:rPr>
                  <a:t>Temporal and Spatial resolution</a:t>
                </a:r>
                <a:endParaRPr lang="en-US"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m:t>
                      </m:r>
                      <m:r>
                        <a:rPr lang="en-US" i="1">
                          <a:latin typeface="Cambria Math" panose="02040503050406030204" pitchFamily="18" charset="0"/>
                          <a:ea typeface="Cambria Math" panose="02040503050406030204" pitchFamily="18" charset="0"/>
                          <a:cs typeface="Times New Roman" panose="02020603050405020304" pitchFamily="18" charset="0"/>
                        </a:rPr>
                        <m:t>𝑡</m:t>
                      </m:r>
                      <m:r>
                        <a:rPr lang="en-US" i="1">
                          <a:latin typeface="Cambria Math" panose="02040503050406030204" pitchFamily="18" charset="0"/>
                          <a:ea typeface="Cambria Math" panose="02040503050406030204" pitchFamily="18" charset="0"/>
                          <a:cs typeface="Times New Roman" panose="02020603050405020304" pitchFamily="18" charset="0"/>
                        </a:rPr>
                        <m:t>=8.33 </m:t>
                      </m:r>
                      <m:r>
                        <a:rPr lang="en-US" i="1">
                          <a:latin typeface="Cambria Math" panose="02040503050406030204" pitchFamily="18" charset="0"/>
                          <a:ea typeface="Cambria Math" panose="02040503050406030204" pitchFamily="18" charset="0"/>
                          <a:cs typeface="Times New Roman" panose="02020603050405020304" pitchFamily="18" charset="0"/>
                        </a:rPr>
                        <m:t>𝑝𝑠</m:t>
                      </m:r>
                      <m:r>
                        <a:rPr lang="en-US" i="1">
                          <a:latin typeface="Cambria Math" panose="02040503050406030204" pitchFamily="18" charset="0"/>
                          <a:ea typeface="Cambria Math" panose="02040503050406030204" pitchFamily="18" charset="0"/>
                          <a:cs typeface="Times New Roman" panose="02020603050405020304" pitchFamily="18" charset="0"/>
                        </a:rPr>
                        <m:t>, ∆</m:t>
                      </m:r>
                      <m:r>
                        <a:rPr lang="en-US" i="1">
                          <a:latin typeface="Cambria Math" panose="02040503050406030204" pitchFamily="18" charset="0"/>
                          <a:ea typeface="Cambria Math" panose="02040503050406030204" pitchFamily="18" charset="0"/>
                          <a:cs typeface="Times New Roman" panose="02020603050405020304" pitchFamily="18" charset="0"/>
                        </a:rPr>
                        <m:t>𝑥</m:t>
                      </m:r>
                      <m:r>
                        <a:rPr lang="en-US" i="1">
                          <a:latin typeface="Cambria Math" panose="02040503050406030204" pitchFamily="18" charset="0"/>
                          <a:ea typeface="Cambria Math" panose="02040503050406030204" pitchFamily="18" charset="0"/>
                          <a:cs typeface="Times New Roman" panose="02020603050405020304" pitchFamily="18" charset="0"/>
                        </a:rPr>
                        <m:t>=2.5</m:t>
                      </m:r>
                      <m:r>
                        <a:rPr lang="en-US" i="1">
                          <a:latin typeface="Cambria Math" panose="02040503050406030204" pitchFamily="18" charset="0"/>
                          <a:ea typeface="Cambria Math" panose="02040503050406030204" pitchFamily="18" charset="0"/>
                          <a:cs typeface="Times New Roman" panose="02020603050405020304" pitchFamily="18" charset="0"/>
                        </a:rPr>
                        <m:t>𝑚𝑚</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multi-dimensional discrete Fourier transform (1822) was used to </a:t>
                </a:r>
                <a:r>
                  <a:rPr lang="en-US" dirty="0" smtClean="0">
                    <a:latin typeface="Times New Roman" pitchFamily="18" charset="0"/>
                    <a:cs typeface="Times New Roman" pitchFamily="18" charset="0"/>
                  </a:rPr>
                  <a:t>determine </a:t>
                </a:r>
                <a:r>
                  <a:rPr lang="en-US" dirty="0">
                    <a:latin typeface="Times New Roman" pitchFamily="18" charset="0"/>
                    <a:cs typeface="Times New Roman" pitchFamily="18" charset="0"/>
                  </a:rPr>
                  <a:t>the Broadband </a:t>
                </a:r>
                <a:r>
                  <a:rPr lang="en-US" dirty="0" smtClean="0">
                    <a:latin typeface="Times New Roman" pitchFamily="18" charset="0"/>
                    <a:cs typeface="Times New Roman" pitchFamily="18" charset="0"/>
                  </a:rPr>
                  <a:t>Response and transmission line parameters. </a:t>
                </a: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17725"/>
                <a:ext cx="10515600" cy="4866120"/>
              </a:xfrm>
              <a:blipFill>
                <a:blip r:embed="rId2"/>
                <a:stretch>
                  <a:fillRect l="-1043" t="-212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19660550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8522"/>
            <a:ext cx="10515600" cy="1325563"/>
          </a:xfrm>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Magnetic Transmission Line Model for 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67</a:t>
            </a:fld>
            <a:endParaRPr lang="en-US"/>
          </a:p>
        </p:txBody>
      </p:sp>
      <p:sp>
        <p:nvSpPr>
          <p:cNvPr id="9" name="Content Placeholder 8"/>
          <p:cNvSpPr>
            <a:spLocks noGrp="1"/>
          </p:cNvSpPr>
          <p:nvPr>
            <p:ph idx="1"/>
          </p:nvPr>
        </p:nvSpPr>
        <p:spPr>
          <a:xfrm>
            <a:off x="613418" y="1711301"/>
            <a:ext cx="4719477" cy="4351338"/>
          </a:xfrm>
        </p:spPr>
        <p:txBody>
          <a:bodyPr>
            <a:normAutofit/>
          </a:bodyPr>
          <a:lstStyle/>
          <a:p>
            <a:r>
              <a:rPr lang="en-US" dirty="0">
                <a:latin typeface="Times New Roman" pitchFamily="18" charset="0"/>
                <a:cs typeface="Times New Roman" pitchFamily="18" charset="0"/>
              </a:rPr>
              <a:t>A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passes a frequency band </a:t>
            </a:r>
            <a:r>
              <a:rPr lang="en-US" dirty="0" smtClean="0">
                <a:latin typeface="Times New Roman" pitchFamily="18" charset="0"/>
                <a:cs typeface="Times New Roman" pitchFamily="18" charset="0"/>
              </a:rPr>
              <a:t>and </a:t>
            </a:r>
            <a:r>
              <a:rPr lang="en-US" dirty="0">
                <a:latin typeface="Times New Roman" pitchFamily="18" charset="0"/>
                <a:cs typeface="Times New Roman" pitchFamily="18" charset="0"/>
              </a:rPr>
              <a:t>is designed to handle complex waveforms like rectangular pulses. </a:t>
            </a:r>
          </a:p>
          <a:p>
            <a:r>
              <a:rPr lang="en-US" dirty="0">
                <a:latin typeface="Times New Roman" pitchFamily="18" charset="0"/>
                <a:cs typeface="Times New Roman" pitchFamily="18" charset="0"/>
              </a:rPr>
              <a:t>It is used for impedance matching, voltage/ current transformation, DC isolation, mixing, power splitting, coupling and signal inversion.</a:t>
            </a:r>
          </a:p>
          <a:p>
            <a:pPr marL="0" indent="0">
              <a:buNone/>
            </a:pPr>
            <a:endParaRPr lang="en-US" dirty="0"/>
          </a:p>
          <a:p>
            <a:endParaRPr lang="en-US" dirty="0"/>
          </a:p>
        </p:txBody>
      </p:sp>
      <p:pic>
        <p:nvPicPr>
          <p:cNvPr id="6" name="Picture 5"/>
          <p:cNvPicPr/>
          <p:nvPr/>
        </p:nvPicPr>
        <p:blipFill>
          <a:blip r:embed="rId2"/>
          <a:stretch>
            <a:fillRect/>
          </a:stretch>
        </p:blipFill>
        <p:spPr>
          <a:xfrm>
            <a:off x="5984299" y="1585311"/>
            <a:ext cx="5536701" cy="2420938"/>
          </a:xfrm>
          <a:prstGeom prst="rect">
            <a:avLst/>
          </a:prstGeom>
          <a:ln>
            <a:solidFill>
              <a:schemeClr val="tx1"/>
            </a:solidFill>
          </a:ln>
        </p:spPr>
      </p:pic>
      <p:pic>
        <p:nvPicPr>
          <p:cNvPr id="7" name="Content Placeholder 5"/>
          <p:cNvPicPr>
            <a:picLocks/>
          </p:cNvPicPr>
          <p:nvPr/>
        </p:nvPicPr>
        <p:blipFill>
          <a:blip r:embed="rId3"/>
          <a:stretch>
            <a:fillRect/>
          </a:stretch>
        </p:blipFill>
        <p:spPr>
          <a:xfrm>
            <a:off x="5970577" y="4180681"/>
            <a:ext cx="5564143" cy="2087088"/>
          </a:xfrm>
          <a:prstGeom prst="rect">
            <a:avLst/>
          </a:prstGeom>
          <a:ln>
            <a:solidFill>
              <a:schemeClr val="tx1"/>
            </a:solidFill>
          </a:ln>
        </p:spPr>
      </p:pic>
    </p:spTree>
    <p:extLst>
      <p:ext uri="{BB962C8B-B14F-4D97-AF65-F5344CB8AC3E}">
        <p14:creationId xmlns:p14="http://schemas.microsoft.com/office/powerpoint/2010/main" val="97303493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Simulation in MEEP</a:t>
            </a:r>
          </a:p>
        </p:txBody>
      </p:sp>
      <p:graphicFrame>
        <p:nvGraphicFramePr>
          <p:cNvPr id="4" name="Content Placeholder 3"/>
          <p:cNvGraphicFramePr>
            <a:graphicFrameLocks noGrp="1"/>
          </p:cNvGraphicFramePr>
          <p:nvPr>
            <p:ph idx="1"/>
            <p:extLst/>
          </p:nvPr>
        </p:nvGraphicFramePr>
        <p:xfrm>
          <a:off x="947138" y="2506662"/>
          <a:ext cx="10745289"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68</a:t>
            </a:fld>
            <a:endParaRPr lang="en-US">
              <a:latin typeface="Times New Roman" pitchFamily="18" charset="0"/>
              <a:cs typeface="Times New Roman" pitchFamily="18" charset="0"/>
            </a:endParaRPr>
          </a:p>
        </p:txBody>
      </p:sp>
      <p:sp>
        <p:nvSpPr>
          <p:cNvPr id="6" name="TextBox 5"/>
          <p:cNvSpPr txBox="1"/>
          <p:nvPr/>
        </p:nvSpPr>
        <p:spPr>
          <a:xfrm>
            <a:off x="838200" y="1721832"/>
            <a:ext cx="10385946" cy="1569660"/>
          </a:xfrm>
          <a:prstGeom prst="rect">
            <a:avLst/>
          </a:prstGeom>
          <a:noFill/>
        </p:spPr>
        <p:txBody>
          <a:bodyPr wrap="square" rtlCol="0">
            <a:spAutoFit/>
          </a:bodyPr>
          <a:lstStyle/>
          <a:p>
            <a:r>
              <a:rPr lang="en-US" sz="2400" dirty="0">
                <a:latin typeface="Times New Roman" pitchFamily="18" charset="0"/>
                <a:cs typeface="Times New Roman" pitchFamily="18" charset="0"/>
              </a:rPr>
              <a:t>A </a:t>
            </a:r>
            <a:r>
              <a:rPr lang="en-US" sz="2400" dirty="0" smtClean="0">
                <a:latin typeface="Times New Roman" pitchFamily="18" charset="0"/>
                <a:cs typeface="Times New Roman" pitchFamily="18" charset="0"/>
              </a:rPr>
              <a:t>pulse </a:t>
            </a:r>
            <a:r>
              <a:rPr lang="en-US" sz="2400" dirty="0">
                <a:latin typeface="Times New Roman" pitchFamily="18" charset="0"/>
                <a:cs typeface="Times New Roman" pitchFamily="18" charset="0"/>
              </a:rPr>
              <a:t>transformer </a:t>
            </a:r>
            <a:r>
              <a:rPr lang="en-US" sz="2400" dirty="0" smtClean="0">
                <a:latin typeface="Times New Roman" pitchFamily="18" charset="0"/>
                <a:cs typeface="Times New Roman" pitchFamily="18" charset="0"/>
              </a:rPr>
              <a:t>was </a:t>
            </a:r>
            <a:r>
              <a:rPr lang="en-US" sz="2400" dirty="0">
                <a:latin typeface="Times New Roman" pitchFamily="18" charset="0"/>
                <a:cs typeface="Times New Roman" pitchFamily="18" charset="0"/>
              </a:rPr>
              <a:t>excited by a small </a:t>
            </a:r>
            <a:r>
              <a:rPr lang="en-US" sz="2400" dirty="0" smtClean="0">
                <a:latin typeface="Times New Roman" pitchFamily="18" charset="0"/>
                <a:cs typeface="Times New Roman" pitchFamily="18" charset="0"/>
              </a:rPr>
              <a:t>Gaussian soft electric current pulse </a:t>
            </a:r>
            <a:r>
              <a:rPr lang="en-US" sz="2400" dirty="0">
                <a:latin typeface="Times New Roman" pitchFamily="18" charset="0"/>
                <a:cs typeface="Times New Roman" pitchFamily="18" charset="0"/>
              </a:rPr>
              <a:t>to examine the Frequency Response. The 3 dimensional discrete Fourier Transform was used to determine Broadband Response. </a:t>
            </a:r>
          </a:p>
          <a:p>
            <a:endParaRPr lang="en-US" sz="2400" dirty="0"/>
          </a:p>
        </p:txBody>
      </p:sp>
    </p:spTree>
    <p:extLst>
      <p:ext uri="{BB962C8B-B14F-4D97-AF65-F5344CB8AC3E}">
        <p14:creationId xmlns:p14="http://schemas.microsoft.com/office/powerpoint/2010/main" val="244951102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Geometry of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69</a:t>
            </a:fld>
            <a:endParaRPr lang="en-US"/>
          </a:p>
        </p:txBody>
      </p:sp>
      <p:sp>
        <p:nvSpPr>
          <p:cNvPr id="3" name="TextBox 2"/>
          <p:cNvSpPr txBox="1"/>
          <p:nvPr/>
        </p:nvSpPr>
        <p:spPr>
          <a:xfrm>
            <a:off x="512716" y="2333215"/>
            <a:ext cx="5248003" cy="3046988"/>
          </a:xfrm>
          <a:prstGeom prst="rect">
            <a:avLst/>
          </a:prstGeom>
          <a:noFill/>
        </p:spPr>
        <p:txBody>
          <a:bodyPr wrap="square" rtlCol="0">
            <a:spAutoFit/>
          </a:bodyPr>
          <a:lstStyle/>
          <a:p>
            <a:pPr marL="457200" indent="-457200">
              <a:buFont typeface="+mj-lt"/>
              <a:buAutoNum type="arabicPeriod"/>
            </a:pPr>
            <a:r>
              <a:rPr lang="en-US" sz="2400" dirty="0" smtClean="0">
                <a:latin typeface="Times New Roman" panose="02020603050405020304" pitchFamily="18" charset="0"/>
                <a:cs typeface="Times New Roman" panose="02020603050405020304" pitchFamily="18" charset="0"/>
              </a:rPr>
              <a:t>The primary winding was excited </a:t>
            </a:r>
            <a:r>
              <a:rPr lang="en-US" sz="2400" dirty="0">
                <a:latin typeface="Times New Roman" pitchFamily="18" charset="0"/>
                <a:cs typeface="Times New Roman" pitchFamily="18" charset="0"/>
              </a:rPr>
              <a:t>by a small Gaussian </a:t>
            </a:r>
            <a:r>
              <a:rPr lang="en-US" sz="2400" dirty="0" smtClean="0">
                <a:latin typeface="Times New Roman" pitchFamily="18" charset="0"/>
                <a:cs typeface="Times New Roman" pitchFamily="18" charset="0"/>
              </a:rPr>
              <a:t>soft electric </a:t>
            </a:r>
            <a:r>
              <a:rPr lang="en-US" sz="2400" dirty="0">
                <a:latin typeface="Times New Roman" pitchFamily="18" charset="0"/>
                <a:cs typeface="Times New Roman" pitchFamily="18" charset="0"/>
              </a:rPr>
              <a:t>current pulse to examine the Frequency </a:t>
            </a:r>
            <a:r>
              <a:rPr lang="en-US" sz="2400" dirty="0" smtClean="0">
                <a:latin typeface="Times New Roman" pitchFamily="18" charset="0"/>
                <a:cs typeface="Times New Roman" pitchFamily="18" charset="0"/>
              </a:rPr>
              <a:t>Response of electromagnetic power Transmission.</a:t>
            </a:r>
          </a:p>
          <a:p>
            <a:pPr marL="457200" indent="-457200">
              <a:buFont typeface="+mj-lt"/>
              <a:buAutoNum type="arabicPeriod"/>
            </a:pPr>
            <a:r>
              <a:rPr lang="en-US" sz="2400" dirty="0" smtClean="0">
                <a:latin typeface="Times New Roman" pitchFamily="18" charset="0"/>
                <a:cs typeface="Times New Roman" pitchFamily="18" charset="0"/>
              </a:rPr>
              <a:t>The power received at the secondary side was analyzed by integrating the received Poynting flux.</a:t>
            </a:r>
            <a:endParaRPr lang="en-US" sz="24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6096000" y="2211636"/>
            <a:ext cx="5732917" cy="3290145"/>
          </a:xfrm>
          <a:prstGeom prst="rect">
            <a:avLst/>
          </a:prstGeom>
          <a:ln>
            <a:solidFill>
              <a:schemeClr val="tx1"/>
            </a:solidFill>
          </a:ln>
        </p:spPr>
      </p:pic>
    </p:spTree>
    <p:extLst>
      <p:ext uri="{BB962C8B-B14F-4D97-AF65-F5344CB8AC3E}">
        <p14:creationId xmlns:p14="http://schemas.microsoft.com/office/powerpoint/2010/main" val="19916609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 name="Picture 20" descr="Image result for inductors and transformer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482437"/>
            <a:ext cx="2876550" cy="215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1. Industrial Applications </a:t>
            </a:r>
            <a:r>
              <a:rPr lang="en-US" dirty="0">
                <a:latin typeface="Times New Roman" pitchFamily="18" charset="0"/>
                <a:cs typeface="Times New Roman" pitchFamily="18" charset="0"/>
              </a:rPr>
              <a:t>of Magnetic Transmission Lines</a:t>
            </a:r>
          </a:p>
        </p:txBody>
      </p:sp>
      <p:pic>
        <p:nvPicPr>
          <p:cNvPr id="1028" name="Picture 4" descr="Image result for motors and generat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8794" y="1690688"/>
            <a:ext cx="4019431" cy="22128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gnetic isolator and couplers microwa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6663" y="1688329"/>
            <a:ext cx="1602007" cy="24030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gnetic isolator and couplers microwav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5718" y="3989182"/>
            <a:ext cx="3220563" cy="247983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induction hea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534" y="4247711"/>
            <a:ext cx="2352266" cy="235226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nmr machin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3294803"/>
            <a:ext cx="2381250" cy="330517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1322382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Material Properties of </a:t>
            </a:r>
            <a:r>
              <a:rPr lang="en-US" dirty="0" err="1" smtClean="0">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Ferrite</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70</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512866" y="1778570"/>
                <a:ext cx="5410200" cy="4258282"/>
              </a:xfrm>
              <a:prstGeom prst="rect">
                <a:avLst/>
              </a:prstGeom>
            </p:spPr>
            <p:txBody>
              <a:bodyPr wrap="square">
                <a:spAutoFit/>
              </a:bodyPr>
              <a:lstStyle/>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Gyrotropic </a:t>
                </a:r>
                <a:r>
                  <a:rPr lang="en-US" sz="2400" dirty="0" err="1" smtClean="0">
                    <a:latin typeface="Times New Roman" panose="02020603050405020304" pitchFamily="18" charset="0"/>
                    <a:cs typeface="Times New Roman" panose="02020603050405020304" pitchFamily="18" charset="0"/>
                  </a:rPr>
                  <a:t>Drude</a:t>
                </a:r>
                <a:r>
                  <a:rPr lang="en-US" sz="2400" dirty="0" smtClean="0">
                    <a:latin typeface="Times New Roman" panose="02020603050405020304" pitchFamily="18" charset="0"/>
                    <a:cs typeface="Times New Roman" panose="02020603050405020304" pitchFamily="18" charset="0"/>
                  </a:rPr>
                  <a:t> Permeability</a:t>
                </a:r>
              </a:p>
              <a:p>
                <a:pPr marL="342900" indent="-342900">
                  <a:buFont typeface="Arial" panose="020B0604020202020204" pitchFamily="34" charset="0"/>
                  <a:buChar char="•"/>
                </a:pPr>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m:rPr>
                              <m:sty m:val="p"/>
                            </m:rPr>
                            <a:rPr lang="en-US" sz="1600">
                              <a:latin typeface="Cambria Math" panose="02040503050406030204" pitchFamily="18" charset="0"/>
                            </a:rPr>
                            <m:t>μ</m:t>
                          </m:r>
                        </m:e>
                        <m:sub>
                          <m:r>
                            <a:rPr lang="en-US" sz="1600" b="0" i="1" smtClean="0">
                              <a:latin typeface="Cambria Math" panose="02040503050406030204" pitchFamily="18" charset="0"/>
                            </a:rPr>
                            <m:t>𝑟</m:t>
                          </m:r>
                        </m:sub>
                      </m:sSub>
                      <m:d>
                        <m:dPr>
                          <m:ctrlPr>
                            <a:rPr lang="en-US" sz="1600" i="1">
                              <a:latin typeface="Cambria Math" panose="02040503050406030204" pitchFamily="18" charset="0"/>
                            </a:rPr>
                          </m:ctrlPr>
                        </m:dPr>
                        <m:e>
                          <m:r>
                            <m:rPr>
                              <m:sty m:val="p"/>
                            </m:rPr>
                            <a:rPr lang="en-US" sz="1600" b="0" i="0">
                              <a:latin typeface="Cambria Math" panose="02040503050406030204" pitchFamily="18" charset="0"/>
                            </a:rPr>
                            <m:t>ω</m:t>
                          </m:r>
                          <m:r>
                            <a:rPr lang="en-US" sz="1600" b="0" i="0">
                              <a:latin typeface="Cambria Math" panose="02040503050406030204" pitchFamily="18" charset="0"/>
                            </a:rPr>
                            <m:t>,</m:t>
                          </m:r>
                          <m:r>
                            <m:rPr>
                              <m:sty m:val="p"/>
                            </m:rPr>
                            <a:rPr lang="en-US" sz="1600" b="0" i="0">
                              <a:latin typeface="Cambria Math" panose="02040503050406030204" pitchFamily="18" charset="0"/>
                            </a:rPr>
                            <m:t>x</m:t>
                          </m:r>
                        </m:e>
                      </m:d>
                      <m:r>
                        <a:rPr lang="en-US" sz="1600" b="0" i="0">
                          <a:latin typeface="Cambria Math" panose="02040503050406030204" pitchFamily="18" charset="0"/>
                        </a:rPr>
                        <m:t>=</m:t>
                      </m:r>
                      <m:r>
                        <a:rPr lang="en-US" sz="1600" b="0" i="0" smtClean="0">
                          <a:latin typeface="Cambria Math" panose="02040503050406030204" pitchFamily="18" charset="0"/>
                        </a:rPr>
                        <m:t> </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m:rPr>
                                  <m:sty m:val="p"/>
                                </m:rPr>
                                <a:rPr lang="en-US" sz="1600" b="0" i="0">
                                  <a:latin typeface="Cambria Math" panose="02040503050406030204" pitchFamily="18" charset="0"/>
                                </a:rPr>
                                <m:t>μ</m:t>
                              </m:r>
                            </m:e>
                            <m:sub>
                              <m:r>
                                <m:rPr>
                                  <m:sty m:val="p"/>
                                </m:rPr>
                                <a:rPr lang="en-US" sz="1600" b="0" i="0" smtClean="0">
                                  <a:latin typeface="Cambria Math" panose="02040503050406030204" pitchFamily="18" charset="0"/>
                                </a:rPr>
                                <m:t>r</m:t>
                              </m:r>
                              <m:r>
                                <a:rPr lang="en-US" sz="1600" b="0" i="0">
                                  <a:latin typeface="Cambria Math" panose="02040503050406030204" pitchFamily="18" charset="0"/>
                                </a:rPr>
                                <m:t>∞</m:t>
                              </m:r>
                            </m:sub>
                          </m:sSub>
                          <m:r>
                            <a:rPr lang="en-US" sz="1600" b="0" i="0">
                              <a:latin typeface="Cambria Math" panose="02040503050406030204" pitchFamily="18" charset="0"/>
                            </a:rPr>
                            <m:t>+</m:t>
                          </m:r>
                          <m:f>
                            <m:fPr>
                              <m:ctrlPr>
                                <a:rPr lang="en-US" sz="1600" i="1">
                                  <a:latin typeface="Cambria Math" panose="02040503050406030204" pitchFamily="18" charset="0"/>
                                </a:rPr>
                              </m:ctrlPr>
                            </m:fPr>
                            <m:num>
                              <m:r>
                                <m:rPr>
                                  <m:sty m:val="p"/>
                                </m:rPr>
                                <a:rPr lang="en-US" sz="1600">
                                  <a:latin typeface="Cambria Math" panose="02040503050406030204" pitchFamily="18" charset="0"/>
                                </a:rPr>
                                <m:t>σ</m:t>
                              </m:r>
                              <m:sSubSup>
                                <m:sSubSupPr>
                                  <m:ctrlPr>
                                    <a:rPr lang="en-US" sz="1600" i="1">
                                      <a:latin typeface="Cambria Math" panose="02040503050406030204" pitchFamily="18" charset="0"/>
                                    </a:rPr>
                                  </m:ctrlPr>
                                </m:sSubSupPr>
                                <m:e>
                                  <m:r>
                                    <m:rPr>
                                      <m:sty m:val="p"/>
                                    </m:rPr>
                                    <a:rPr lang="en-US" sz="1600" b="0" i="0">
                                      <a:latin typeface="Cambria Math" panose="02040503050406030204" pitchFamily="18" charset="0"/>
                                    </a:rPr>
                                    <m:t>ω</m:t>
                                  </m:r>
                                </m:e>
                                <m:sub>
                                  <m:r>
                                    <a:rPr lang="en-US" sz="1600" b="0" i="0" smtClean="0">
                                      <a:latin typeface="Cambria Math" panose="02040503050406030204" pitchFamily="18" charset="0"/>
                                    </a:rPr>
                                    <m:t>0</m:t>
                                  </m:r>
                                </m:sub>
                                <m:sup>
                                  <m:r>
                                    <a:rPr lang="en-US" sz="1600" b="0" i="0">
                                      <a:latin typeface="Cambria Math" panose="02040503050406030204" pitchFamily="18" charset="0"/>
                                    </a:rPr>
                                    <m:t>2</m:t>
                                  </m:r>
                                </m:sup>
                              </m:sSubSup>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b="0" i="0" smtClean="0">
                                      <a:latin typeface="Cambria Math" panose="02040503050406030204" pitchFamily="18" charset="0"/>
                                    </a:rPr>
                                    <m:t>0</m:t>
                                  </m:r>
                                </m:sub>
                                <m:sup>
                                  <m:r>
                                    <a:rPr lang="en-US" sz="1600">
                                      <a:latin typeface="Cambria Math" panose="02040503050406030204" pitchFamily="18" charset="0"/>
                                    </a:rPr>
                                    <m:t>2</m:t>
                                  </m:r>
                                </m:sup>
                              </m:sSubSup>
                              <m:r>
                                <a:rPr lang="en-US" sz="160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r>
                                <a:rPr lang="en-US" sz="1600">
                                  <a:latin typeface="Cambria Math" panose="02040503050406030204" pitchFamily="18" charset="0"/>
                                </a:rPr>
                                <m:t>+</m:t>
                              </m:r>
                              <m:r>
                                <m:rPr>
                                  <m:sty m:val="p"/>
                                </m:rPr>
                                <a:rPr lang="en-US" sz="1600">
                                  <a:latin typeface="Cambria Math" panose="02040503050406030204" pitchFamily="18" charset="0"/>
                                </a:rPr>
                                <m:t>jωγ</m:t>
                              </m:r>
                              <m:r>
                                <a:rPr lang="en-US" sz="1600" b="0" i="1" smtClean="0">
                                  <a:latin typeface="Cambria Math" panose="02040503050406030204" pitchFamily="18" charset="0"/>
                                </a:rPr>
                                <m:t>)</m:t>
                              </m:r>
                            </m:num>
                            <m:den>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b="0" i="0" smtClean="0">
                                          <a:latin typeface="Cambria Math" panose="02040503050406030204" pitchFamily="18" charset="0"/>
                                        </a:rPr>
                                        <m:t>0</m:t>
                                      </m:r>
                                    </m:sub>
                                    <m:sup>
                                      <m:r>
                                        <a:rPr lang="en-US" sz="1600">
                                          <a:latin typeface="Cambria Math" panose="02040503050406030204" pitchFamily="18" charset="0"/>
                                        </a:rPr>
                                        <m:t>2</m:t>
                                      </m:r>
                                    </m:sup>
                                  </m:sSubSup>
                                  <m:r>
                                    <a:rPr lang="en-US" sz="160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r>
                                    <a:rPr lang="en-US" sz="1600">
                                      <a:latin typeface="Cambria Math" panose="02040503050406030204" pitchFamily="18" charset="0"/>
                                    </a:rPr>
                                    <m:t>+</m:t>
                                  </m:r>
                                  <m:r>
                                    <m:rPr>
                                      <m:sty m:val="p"/>
                                    </m:rPr>
                                    <a:rPr lang="en-US" sz="1600">
                                      <a:latin typeface="Cambria Math" panose="02040503050406030204" pitchFamily="18" charset="0"/>
                                    </a:rPr>
                                    <m:t>jωγ</m:t>
                                  </m:r>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sSup>
                                <m:sSupPr>
                                  <m:ctrlPr>
                                    <a:rPr lang="en-US" sz="1600" i="1">
                                      <a:latin typeface="Cambria Math" panose="02040503050406030204" pitchFamily="18" charset="0"/>
                                    </a:rPr>
                                  </m:ctrlPr>
                                </m:sSupPr>
                                <m:e>
                                  <m:r>
                                    <m:rPr>
                                      <m:sty m:val="p"/>
                                    </m:rPr>
                                    <a:rPr lang="en-US" sz="1600">
                                      <a:latin typeface="Cambria Math" panose="02040503050406030204" pitchFamily="18" charset="0"/>
                                    </a:rPr>
                                    <m:t>b</m:t>
                                  </m:r>
                                </m:e>
                                <m:sup>
                                  <m:r>
                                    <a:rPr lang="en-US" sz="1600">
                                      <a:latin typeface="Cambria Math" panose="02040503050406030204" pitchFamily="18" charset="0"/>
                                    </a:rPr>
                                    <m:t>2</m:t>
                                  </m:r>
                                </m:sup>
                              </m:sSup>
                            </m:den>
                          </m:f>
                        </m:e>
                      </m:d>
                    </m:oMath>
                  </m:oMathPara>
                </a14:m>
                <a:endParaRPr lang="en-US" sz="20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b="0" i="0">
                              <a:latin typeface="Cambria Math" panose="02040503050406030204" pitchFamily="18" charset="0"/>
                            </a:rPr>
                            <m:t>μ</m:t>
                          </m:r>
                        </m:e>
                        <m:sub>
                          <m:r>
                            <m:rPr>
                              <m:sty m:val="p"/>
                            </m:rPr>
                            <a:rPr lang="en-US" b="0" i="0" smtClean="0">
                              <a:latin typeface="Cambria Math" panose="02040503050406030204" pitchFamily="18" charset="0"/>
                            </a:rPr>
                            <m:t>r</m:t>
                          </m:r>
                          <m:r>
                            <a:rPr lang="en-US" b="0" i="0">
                              <a:latin typeface="Cambria Math" panose="02040503050406030204" pitchFamily="18" charset="0"/>
                            </a:rPr>
                            <m:t>∞</m:t>
                          </m:r>
                        </m:sub>
                      </m:sSub>
                      <m:d>
                        <m:dPr>
                          <m:ctrlPr>
                            <a:rPr lang="en-US" i="1">
                              <a:latin typeface="Cambria Math" panose="02040503050406030204" pitchFamily="18" charset="0"/>
                            </a:rPr>
                          </m:ctrlPr>
                        </m:dPr>
                        <m:e>
                          <m:r>
                            <m:rPr>
                              <m:sty m:val="p"/>
                            </m:rPr>
                            <a:rPr lang="en-US" b="0" i="0">
                              <a:latin typeface="Cambria Math" panose="02040503050406030204" pitchFamily="18" charset="0"/>
                            </a:rPr>
                            <m:t>x</m:t>
                          </m:r>
                        </m:e>
                      </m:d>
                      <m:r>
                        <a:rPr lang="en-US" b="0" i="0" smtClean="0">
                          <a:latin typeface="Cambria Math"/>
                        </a:rPr>
                        <m:t>=1,</m:t>
                      </m:r>
                      <m:r>
                        <m:rPr>
                          <m:sty m:val="p"/>
                        </m:rPr>
                        <a:rPr lang="en-US">
                          <a:latin typeface="Cambria Math" panose="02040503050406030204" pitchFamily="18" charset="0"/>
                        </a:rPr>
                        <m:t>σ</m:t>
                      </m:r>
                      <m:r>
                        <a:rPr lang="en-US" b="0" i="0" smtClean="0">
                          <a:latin typeface="Cambria Math"/>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a:rPr lang="en-US" b="0" i="0" smtClean="0">
                          <a:latin typeface="Cambria Math"/>
                        </a:rPr>
                        <m:t>,</m:t>
                      </m:r>
                      <m:r>
                        <m:rPr>
                          <m:sty m:val="p"/>
                        </m:rPr>
                        <a:rPr lang="en-US">
                          <a:latin typeface="Cambria Math" panose="02040503050406030204" pitchFamily="18" charset="0"/>
                        </a:rPr>
                        <m:t>γ</m:t>
                      </m:r>
                      <m:r>
                        <a:rPr lang="en-US" b="0" i="0" smtClean="0">
                          <a:latin typeface="Cambria Math"/>
                        </a:rPr>
                        <m:t>=</m:t>
                      </m:r>
                      <m:f>
                        <m:fPr>
                          <m:ctrlPr>
                            <a:rPr lang="en-US" b="0" i="1" smtClean="0">
                              <a:latin typeface="Cambria Math" panose="02040503050406030204" pitchFamily="18" charset="0"/>
                            </a:rPr>
                          </m:ctrlPr>
                        </m:fPr>
                        <m:num>
                          <m:r>
                            <a:rPr lang="en-US" b="0" i="0" smtClean="0">
                              <a:latin typeface="Cambria Math" panose="02040503050406030204" pitchFamily="18" charset="0"/>
                            </a:rPr>
                            <m:t>3.3</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sup>
                          </m:sSup>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den>
                      </m:f>
                      <m:r>
                        <a:rPr lang="en-US" b="0" i="1" smtClean="0">
                          <a:latin typeface="Cambria Math" panose="02040503050406030204" pitchFamily="18" charset="0"/>
                        </a:rPr>
                        <m:t>,</m:t>
                      </m:r>
                    </m:oMath>
                  </m:oMathPara>
                </a14:m>
                <a:endParaRPr lang="en-US" b="0" i="1" dirty="0" smtClean="0">
                  <a:latin typeface="Cambria Math" panose="02040503050406030204" pitchFamily="18" charset="0"/>
                </a:endParaRPr>
              </a:p>
              <a:p>
                <a:endParaRPr lang="en-US"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ea typeface="Cambria Math"/>
                            </a:rPr>
                            <m:t>f</m:t>
                          </m:r>
                        </m:e>
                        <m:sub>
                          <m:r>
                            <a:rPr lang="en-US" b="0" i="0" smtClean="0">
                              <a:latin typeface="Cambria Math" panose="02040503050406030204" pitchFamily="18" charset="0"/>
                            </a:rPr>
                            <m:t>0</m:t>
                          </m:r>
                        </m:sub>
                      </m:sSub>
                      <m:r>
                        <a:rPr lang="en-US" b="0" i="0" smtClean="0">
                          <a:latin typeface="Cambria Math"/>
                        </a:rPr>
                        <m:t>=</m:t>
                      </m:r>
                      <m:r>
                        <a:rPr lang="en-US" b="0" i="0" smtClean="0">
                          <a:latin typeface="Cambria Math" panose="02040503050406030204" pitchFamily="18" charset="0"/>
                        </a:rPr>
                        <m:t>1.73 </m:t>
                      </m:r>
                      <m:r>
                        <m:rPr>
                          <m:sty m:val="p"/>
                        </m:rPr>
                        <a:rPr lang="en-US" b="0" i="0" smtClean="0">
                          <a:latin typeface="Cambria Math" panose="02040503050406030204" pitchFamily="18" charset="0"/>
                        </a:rPr>
                        <m:t>MHz</m:t>
                      </m:r>
                    </m:oMath>
                  </m:oMathPara>
                </a14:m>
                <a:endParaRPr lang="en-US" sz="28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Permittivity and Conductivity</a:t>
                </a: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𝜀</m:t>
                      </m:r>
                      <m:r>
                        <a:rPr lang="en-US" sz="2000" b="1"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𝜀</m:t>
                          </m:r>
                        </m:e>
                        <m:sub>
                          <m:r>
                            <a:rPr lang="en-US" sz="2000" i="1">
                              <a:latin typeface="Cambria Math" panose="02040503050406030204" pitchFamily="18" charset="0"/>
                            </a:rPr>
                            <m:t>0</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𝜀</m:t>
                          </m:r>
                        </m:e>
                        <m:sup>
                          <m:r>
                            <a:rPr lang="en-US" sz="2000" i="1">
                              <a:latin typeface="Cambria Math" panose="02040503050406030204" pitchFamily="18" charset="0"/>
                            </a:rPr>
                            <m:t>′</m:t>
                          </m:r>
                        </m:sup>
                      </m:sSup>
                      <m:r>
                        <a:rPr lang="en-US" sz="2000" i="1">
                          <a:latin typeface="Cambria Math" panose="02040503050406030204" pitchFamily="18" charset="0"/>
                        </a:rPr>
                        <m:t>−</m:t>
                      </m:r>
                      <m:r>
                        <a:rPr lang="en-US" sz="2000" i="1">
                          <a:latin typeface="Cambria Math" panose="02040503050406030204" pitchFamily="18" charset="0"/>
                        </a:rPr>
                        <m:t>𝑗</m:t>
                      </m:r>
                      <m:f>
                        <m:fPr>
                          <m:ctrlPr>
                            <a:rPr lang="en-US" sz="2000" i="1">
                              <a:latin typeface="Cambria Math" panose="02040503050406030204" pitchFamily="18" charset="0"/>
                            </a:rPr>
                          </m:ctrlPr>
                        </m:fPr>
                        <m:num>
                          <m:r>
                            <a:rPr lang="en-US" sz="2000" i="1">
                              <a:latin typeface="Cambria Math" panose="02040503050406030204" pitchFamily="18" charset="0"/>
                            </a:rPr>
                            <m:t>𝜎</m:t>
                          </m:r>
                        </m:num>
                        <m:den>
                          <m:r>
                            <a:rPr lang="en-US" sz="2000" i="1">
                              <a:latin typeface="Cambria Math" panose="02040503050406030204" pitchFamily="18" charset="0"/>
                            </a:rPr>
                            <m:t>𝜔</m:t>
                          </m:r>
                        </m:den>
                      </m:f>
                      <m:r>
                        <a:rPr lang="en-US" sz="2000" i="1">
                          <a:latin typeface="Cambria Math" panose="02040503050406030204" pitchFamily="18" charset="0"/>
                        </a:rPr>
                        <m:t>)</m:t>
                      </m:r>
                    </m:oMath>
                  </m:oMathPara>
                </a14:m>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𝜀</m:t>
                          </m:r>
                        </m:e>
                        <m:sup>
                          <m:r>
                            <a:rPr lang="en-US" sz="2000" i="1">
                              <a:latin typeface="Cambria Math" panose="02040503050406030204" pitchFamily="18" charset="0"/>
                            </a:rPr>
                            <m:t>′</m:t>
                          </m:r>
                        </m:sup>
                      </m:sSup>
                      <m:r>
                        <a:rPr lang="en-US" sz="2000" b="0" i="0" smtClean="0">
                          <a:latin typeface="Cambria Math"/>
                        </a:rPr>
                        <m:t>=1</m:t>
                      </m:r>
                      <m:r>
                        <a:rPr lang="en-US" sz="2000" b="0" i="0" smtClean="0">
                          <a:latin typeface="Cambria Math" panose="02040503050406030204" pitchFamily="18" charset="0"/>
                        </a:rPr>
                        <m:t>0</m:t>
                      </m:r>
                      <m:r>
                        <a:rPr lang="en-US" sz="2000">
                          <a:latin typeface="Cambria Math" panose="02040503050406030204" pitchFamily="18" charset="0"/>
                        </a:rPr>
                        <m:t>,</m:t>
                      </m:r>
                      <m:r>
                        <m:rPr>
                          <m:sty m:val="p"/>
                        </m:rPr>
                        <a:rPr lang="en-US" sz="2000">
                          <a:latin typeface="Cambria Math" panose="02040503050406030204" pitchFamily="18" charset="0"/>
                        </a:rPr>
                        <m:t>σ</m:t>
                      </m:r>
                      <m:r>
                        <a:rPr lang="en-US" sz="2000" b="0" i="0" smtClean="0">
                          <a:latin typeface="Cambria Math" panose="02040503050406030204" pitchFamily="18" charset="0"/>
                        </a:rPr>
                        <m:t>=5</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r>
                        <a:rPr lang="en-US" sz="2000" b="0" i="0" smtClean="0">
                          <a:latin typeface="Cambria Math" panose="02040503050406030204" pitchFamily="18" charset="0"/>
                        </a:rPr>
                        <m:t> </m:t>
                      </m:r>
                      <m:r>
                        <m:rPr>
                          <m:sty m:val="p"/>
                        </m:rPr>
                        <a:rPr lang="en-US" sz="2000" b="0" i="0" smtClean="0">
                          <a:latin typeface="Cambria Math" panose="02040503050406030204" pitchFamily="18" charset="0"/>
                        </a:rPr>
                        <m:t>S</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m</m:t>
                      </m:r>
                    </m:oMath>
                  </m:oMathPara>
                </a14:m>
                <a:endParaRPr lang="en-US" sz="2000" dirty="0" smtClean="0">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512866" y="1778570"/>
                <a:ext cx="5410200" cy="4258282"/>
              </a:xfrm>
              <a:prstGeom prst="rect">
                <a:avLst/>
              </a:prstGeom>
              <a:blipFill>
                <a:blip r:embed="rId2"/>
                <a:stretch>
                  <a:fillRect l="-1464" t="-1146" b="-716"/>
                </a:stretch>
              </a:blipFill>
            </p:spPr>
            <p:txBody>
              <a:bodyPr/>
              <a:lstStyle/>
              <a:p>
                <a:r>
                  <a:rPr lang="en-US">
                    <a:noFill/>
                  </a:rPr>
                  <a:t> </a:t>
                </a:r>
              </a:p>
            </p:txBody>
          </p:sp>
        </mc:Fallback>
      </mc:AlternateContent>
      <p:sp>
        <p:nvSpPr>
          <p:cNvPr id="6" name="TextBox 5"/>
          <p:cNvSpPr txBox="1"/>
          <p:nvPr/>
        </p:nvSpPr>
        <p:spPr>
          <a:xfrm>
            <a:off x="6799575" y="5950577"/>
            <a:ext cx="4428307" cy="276999"/>
          </a:xfrm>
          <a:prstGeom prst="rect">
            <a:avLst/>
          </a:prstGeom>
          <a:noFill/>
        </p:spPr>
        <p:txBody>
          <a:bodyPr wrap="square" rtlCol="0">
            <a:spAutoFit/>
          </a:bodyPr>
          <a:lstStyle/>
          <a:p>
            <a:r>
              <a:rPr lang="en-US" sz="1200" dirty="0" smtClean="0"/>
              <a:t>Source: http</a:t>
            </a:r>
            <a:r>
              <a:rPr lang="en-US" sz="1200" dirty="0"/>
              <a:t>://www.fair-rite.com/76-material-data-sheet/</a:t>
            </a:r>
          </a:p>
        </p:txBody>
      </p:sp>
      <p:pic>
        <p:nvPicPr>
          <p:cNvPr id="7" name="Picture 6"/>
          <p:cNvPicPr>
            <a:picLocks noChangeAspect="1"/>
          </p:cNvPicPr>
          <p:nvPr/>
        </p:nvPicPr>
        <p:blipFill>
          <a:blip r:embed="rId3"/>
          <a:stretch>
            <a:fillRect/>
          </a:stretch>
        </p:blipFill>
        <p:spPr>
          <a:xfrm>
            <a:off x="5379782" y="2010186"/>
            <a:ext cx="6461636" cy="3807994"/>
          </a:xfrm>
          <a:prstGeom prst="rect">
            <a:avLst/>
          </a:prstGeom>
          <a:ln>
            <a:solidFill>
              <a:schemeClr val="tx1"/>
            </a:solidFill>
          </a:ln>
        </p:spPr>
      </p:pic>
    </p:spTree>
    <p:extLst>
      <p:ext uri="{BB962C8B-B14F-4D97-AF65-F5344CB8AC3E}">
        <p14:creationId xmlns:p14="http://schemas.microsoft.com/office/powerpoint/2010/main" val="100311347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Soft Electric Gaussian Current Pulse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2005012"/>
            <a:ext cx="4543697" cy="4351338"/>
          </a:xfrm>
        </p:spPr>
        <p:txBody>
          <a:bodyPr>
            <a:normAutofit/>
          </a:bodyPr>
          <a:lstStyle/>
          <a:p>
            <a:r>
              <a:rPr lang="en-US" dirty="0">
                <a:latin typeface="Times New Roman" panose="02020603050405020304" pitchFamily="18" charset="0"/>
                <a:cs typeface="Times New Roman" panose="02020603050405020304" pitchFamily="18" charset="0"/>
              </a:rPr>
              <a:t>A Gaussian </a:t>
            </a:r>
            <a:r>
              <a:rPr lang="en-US" dirty="0" smtClean="0">
                <a:latin typeface="Times New Roman" panose="02020603050405020304" pitchFamily="18" charset="0"/>
                <a:cs typeface="Times New Roman" panose="02020603050405020304" pitchFamily="18" charset="0"/>
              </a:rPr>
              <a:t>soft electric current </a:t>
            </a:r>
            <a:r>
              <a:rPr lang="en-US" dirty="0">
                <a:latin typeface="Times New Roman" panose="02020603050405020304" pitchFamily="18" charset="0"/>
                <a:cs typeface="Times New Roman" panose="02020603050405020304" pitchFamily="18" charset="0"/>
              </a:rPr>
              <a:t>pulse was applied in the primary winding</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Fourier Transform of the transverse Magnetic Field is shown </a:t>
            </a:r>
            <a:r>
              <a:rPr lang="en-US" dirty="0" smtClean="0">
                <a:latin typeface="Times New Roman" panose="02020603050405020304" pitchFamily="18" charset="0"/>
                <a:cs typeface="Times New Roman" panose="02020603050405020304" pitchFamily="18" charset="0"/>
              </a:rPr>
              <a:t>for </a:t>
            </a:r>
            <a:r>
              <a:rPr lang="en-US" dirty="0">
                <a:latin typeface="Times New Roman" panose="02020603050405020304" pitchFamily="18" charset="0"/>
                <a:cs typeface="Times New Roman" panose="02020603050405020304" pitchFamily="18" charset="0"/>
              </a:rPr>
              <a:t>the range </a:t>
            </a:r>
            <a:r>
              <a:rPr lang="en-US" dirty="0" smtClean="0">
                <a:latin typeface="Times New Roman" panose="02020603050405020304" pitchFamily="18" charset="0"/>
                <a:cs typeface="Times New Roman" panose="02020603050405020304" pitchFamily="18" charset="0"/>
              </a:rPr>
              <a:t>of 0 </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10 GHz.</a:t>
            </a: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71</a:t>
            </a:fld>
            <a:endParaRPr lang="en-US"/>
          </a:p>
        </p:txBody>
      </p:sp>
      <p:pic>
        <p:nvPicPr>
          <p:cNvPr id="7" name="Picture 6"/>
          <p:cNvPicPr>
            <a:picLocks noChangeAspect="1"/>
          </p:cNvPicPr>
          <p:nvPr/>
        </p:nvPicPr>
        <p:blipFill>
          <a:blip r:embed="rId2"/>
          <a:stretch>
            <a:fillRect/>
          </a:stretch>
        </p:blipFill>
        <p:spPr>
          <a:xfrm>
            <a:off x="5832920" y="2282066"/>
            <a:ext cx="5555359" cy="3482906"/>
          </a:xfrm>
          <a:prstGeom prst="rect">
            <a:avLst/>
          </a:prstGeom>
          <a:ln>
            <a:solidFill>
              <a:schemeClr val="tx1"/>
            </a:solidFill>
          </a:ln>
        </p:spPr>
      </p:pic>
    </p:spTree>
    <p:extLst>
      <p:ext uri="{BB962C8B-B14F-4D97-AF65-F5344CB8AC3E}">
        <p14:creationId xmlns:p14="http://schemas.microsoft.com/office/powerpoint/2010/main" val="359787456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Color map for Longitudinal </a:t>
            </a:r>
            <a:r>
              <a:rPr lang="en-US" dirty="0">
                <a:latin typeface="Times New Roman" panose="02020603050405020304" pitchFamily="18" charset="0"/>
                <a:cs typeface="Times New Roman" panose="02020603050405020304" pitchFamily="18" charset="0"/>
              </a:rPr>
              <a:t>Fields</a:t>
            </a:r>
          </a:p>
        </p:txBody>
      </p:sp>
      <p:graphicFrame>
        <p:nvGraphicFramePr>
          <p:cNvPr id="7" name="Content Placeholder 6"/>
          <p:cNvGraphicFramePr>
            <a:graphicFrameLocks noGrp="1"/>
          </p:cNvGraphicFramePr>
          <p:nvPr>
            <p:ph idx="1"/>
            <p:extLst/>
          </p:nvPr>
        </p:nvGraphicFramePr>
        <p:xfrm>
          <a:off x="838200" y="1825623"/>
          <a:ext cx="10515600" cy="4590340"/>
        </p:xfrm>
        <a:graphic>
          <a:graphicData uri="http://schemas.openxmlformats.org/drawingml/2006/table">
            <a:tbl>
              <a:tblPr firstRow="1" bandRow="1">
                <a:tableStyleId>{5940675A-B579-460E-94D1-54222C63F5DA}</a:tableStyleId>
              </a:tblPr>
              <a:tblGrid>
                <a:gridCol w="2628900">
                  <a:extLst>
                    <a:ext uri="{9D8B030D-6E8A-4147-A177-3AD203B41FA5}">
                      <a16:colId xmlns:a16="http://schemas.microsoft.com/office/drawing/2014/main" val="20000"/>
                    </a:ext>
                  </a:extLst>
                </a:gridCol>
                <a:gridCol w="2628900">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gridCol w="2628900">
                  <a:extLst>
                    <a:ext uri="{9D8B030D-6E8A-4147-A177-3AD203B41FA5}">
                      <a16:colId xmlns:a16="http://schemas.microsoft.com/office/drawing/2014/main" val="20003"/>
                    </a:ext>
                  </a:extLst>
                </a:gridCol>
              </a:tblGrid>
              <a:tr h="442036">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ʘ</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72</a:t>
            </a:fld>
            <a:endParaRPr lang="en-US">
              <a:latin typeface="Times New Roman" panose="02020603050405020304" pitchFamily="18" charset="0"/>
              <a:cs typeface="Times New Roman" panose="02020603050405020304" pitchFamily="18" charset="0"/>
            </a:endParaRPr>
          </a:p>
        </p:txBody>
      </p:sp>
      <p:pic>
        <p:nvPicPr>
          <p:cNvPr id="20" name="Picture 19" descr="D:\New folder\MGTL\Thesis\Codes\Code43\Logitudinal\hz-000050.25.png"/>
          <p:cNvPicPr/>
          <p:nvPr/>
        </p:nvPicPr>
        <p:blipFill>
          <a:blip r:embed="rId2">
            <a:extLst>
              <a:ext uri="{28A0092B-C50C-407E-A947-70E740481C1C}">
                <a14:useLocalDpi xmlns:a14="http://schemas.microsoft.com/office/drawing/2010/main" val="0"/>
              </a:ext>
            </a:extLst>
          </a:blip>
          <a:srcRect/>
          <a:stretch>
            <a:fillRect/>
          </a:stretch>
        </p:blipFill>
        <p:spPr bwMode="auto">
          <a:xfrm>
            <a:off x="3740226" y="2415878"/>
            <a:ext cx="1991834" cy="709457"/>
          </a:xfrm>
          <a:prstGeom prst="rect">
            <a:avLst/>
          </a:prstGeom>
          <a:noFill/>
          <a:ln>
            <a:solidFill>
              <a:schemeClr val="tx1"/>
            </a:solidFill>
          </a:ln>
        </p:spPr>
      </p:pic>
      <p:pic>
        <p:nvPicPr>
          <p:cNvPr id="21" name="Picture 20" descr="D:\New folder\MGTL\Thesis\Codes\Code43\Logitudinal\hx-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6434408" y="2415878"/>
            <a:ext cx="1904374" cy="709457"/>
          </a:xfrm>
          <a:prstGeom prst="rect">
            <a:avLst/>
          </a:prstGeom>
          <a:noFill/>
          <a:ln>
            <a:solidFill>
              <a:schemeClr val="tx1"/>
            </a:solidFill>
          </a:ln>
        </p:spPr>
      </p:pic>
      <p:pic>
        <p:nvPicPr>
          <p:cNvPr id="22" name="Picture 21" descr="D:\New folder\MGTL\Thesis\Codes\Code43\Logitudinal\hy-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8969080" y="2402231"/>
            <a:ext cx="2017367" cy="723105"/>
          </a:xfrm>
          <a:prstGeom prst="rect">
            <a:avLst/>
          </a:prstGeom>
          <a:noFill/>
          <a:ln>
            <a:solidFill>
              <a:schemeClr val="tx1"/>
            </a:solidFill>
          </a:ln>
        </p:spPr>
      </p:pic>
      <p:pic>
        <p:nvPicPr>
          <p:cNvPr id="23" name="Picture 22" descr="D:\New folder\MGTL\Thesis\Codes\Code43\Logitudinal\bz-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3740226" y="3459479"/>
            <a:ext cx="1991834" cy="703088"/>
          </a:xfrm>
          <a:prstGeom prst="rect">
            <a:avLst/>
          </a:prstGeom>
          <a:noFill/>
          <a:ln>
            <a:solidFill>
              <a:schemeClr val="tx1"/>
            </a:solidFill>
          </a:ln>
        </p:spPr>
      </p:pic>
      <p:pic>
        <p:nvPicPr>
          <p:cNvPr id="24" name="Picture 23" descr="D:\New folder\MGTL\Thesis\Codes\Code43\Logitudinal\bx-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6434408" y="3445753"/>
            <a:ext cx="1904374" cy="716813"/>
          </a:xfrm>
          <a:prstGeom prst="rect">
            <a:avLst/>
          </a:prstGeom>
          <a:noFill/>
          <a:ln>
            <a:solidFill>
              <a:schemeClr val="tx1"/>
            </a:solidFill>
          </a:ln>
        </p:spPr>
      </p:pic>
      <p:pic>
        <p:nvPicPr>
          <p:cNvPr id="25" name="Picture 24" descr="D:\New folder\MGTL\Thesis\Codes\Code43\Logitudinal\by-000050.25.png"/>
          <p:cNvPicPr/>
          <p:nvPr/>
        </p:nvPicPr>
        <p:blipFill>
          <a:blip r:embed="rId7">
            <a:extLst>
              <a:ext uri="{28A0092B-C50C-407E-A947-70E740481C1C}">
                <a14:useLocalDpi xmlns:a14="http://schemas.microsoft.com/office/drawing/2010/main" val="0"/>
              </a:ext>
            </a:extLst>
          </a:blip>
          <a:srcRect/>
          <a:stretch>
            <a:fillRect/>
          </a:stretch>
        </p:blipFill>
        <p:spPr bwMode="auto">
          <a:xfrm>
            <a:off x="8969081" y="3459479"/>
            <a:ext cx="2017366" cy="703088"/>
          </a:xfrm>
          <a:prstGeom prst="rect">
            <a:avLst/>
          </a:prstGeom>
          <a:noFill/>
          <a:ln>
            <a:solidFill>
              <a:schemeClr val="tx1"/>
            </a:solidFill>
          </a:ln>
        </p:spPr>
      </p:pic>
      <p:pic>
        <p:nvPicPr>
          <p:cNvPr id="26" name="Picture 25" descr="D:\MuhammadShamaas\MGTL_Github\Thesis\Codes\Code43\Logitudinal\ez-000004.25.png"/>
          <p:cNvPicPr/>
          <p:nvPr/>
        </p:nvPicPr>
        <p:blipFill>
          <a:blip r:embed="rId8">
            <a:extLst>
              <a:ext uri="{28A0092B-C50C-407E-A947-70E740481C1C}">
                <a14:useLocalDpi xmlns:a14="http://schemas.microsoft.com/office/drawing/2010/main" val="0"/>
              </a:ext>
            </a:extLst>
          </a:blip>
          <a:srcRect/>
          <a:stretch>
            <a:fillRect/>
          </a:stretch>
        </p:blipFill>
        <p:spPr bwMode="auto">
          <a:xfrm>
            <a:off x="3740226" y="4531691"/>
            <a:ext cx="1991834" cy="627162"/>
          </a:xfrm>
          <a:prstGeom prst="rect">
            <a:avLst/>
          </a:prstGeom>
          <a:noFill/>
          <a:ln>
            <a:solidFill>
              <a:schemeClr val="tx1"/>
            </a:solidFill>
          </a:ln>
        </p:spPr>
      </p:pic>
      <p:pic>
        <p:nvPicPr>
          <p:cNvPr id="27" name="Picture 26" descr="D:\MuhammadShamaas\MGTL_Github\Thesis\Codes\Code43\Logitudinal\ex-000025.25.png"/>
          <p:cNvPicPr/>
          <p:nvPr/>
        </p:nvPicPr>
        <p:blipFill>
          <a:blip r:embed="rId9">
            <a:extLst>
              <a:ext uri="{28A0092B-C50C-407E-A947-70E740481C1C}">
                <a14:useLocalDpi xmlns:a14="http://schemas.microsoft.com/office/drawing/2010/main" val="0"/>
              </a:ext>
            </a:extLst>
          </a:blip>
          <a:srcRect/>
          <a:stretch>
            <a:fillRect/>
          </a:stretch>
        </p:blipFill>
        <p:spPr bwMode="auto">
          <a:xfrm>
            <a:off x="6434408" y="4531691"/>
            <a:ext cx="1904374" cy="627162"/>
          </a:xfrm>
          <a:prstGeom prst="rect">
            <a:avLst/>
          </a:prstGeom>
          <a:noFill/>
          <a:ln>
            <a:solidFill>
              <a:schemeClr val="tx1"/>
            </a:solidFill>
          </a:ln>
        </p:spPr>
      </p:pic>
      <p:pic>
        <p:nvPicPr>
          <p:cNvPr id="28" name="Picture 27" descr="D:\MuhammadShamaas\MGTL_Github\Thesis\Codes\Code43\Logitudinal\ey-000026.25.png"/>
          <p:cNvPicPr/>
          <p:nvPr/>
        </p:nvPicPr>
        <p:blipFill>
          <a:blip r:embed="rId10">
            <a:extLst>
              <a:ext uri="{28A0092B-C50C-407E-A947-70E740481C1C}">
                <a14:useLocalDpi xmlns:a14="http://schemas.microsoft.com/office/drawing/2010/main" val="0"/>
              </a:ext>
            </a:extLst>
          </a:blip>
          <a:srcRect/>
          <a:stretch>
            <a:fillRect/>
          </a:stretch>
        </p:blipFill>
        <p:spPr bwMode="auto">
          <a:xfrm>
            <a:off x="8969081" y="4497494"/>
            <a:ext cx="2017366" cy="661359"/>
          </a:xfrm>
          <a:prstGeom prst="rect">
            <a:avLst/>
          </a:prstGeom>
          <a:noFill/>
          <a:ln>
            <a:solidFill>
              <a:schemeClr val="tx1"/>
            </a:solidFill>
          </a:ln>
        </p:spPr>
      </p:pic>
      <p:pic>
        <p:nvPicPr>
          <p:cNvPr id="29" name="Picture 28" descr="D:\MuhammadShamaas\MGTL_Github\Thesis\Codes\Code43\Logitudinal\dz-000004.25.png"/>
          <p:cNvPicPr/>
          <p:nvPr/>
        </p:nvPicPr>
        <p:blipFill>
          <a:blip r:embed="rId11">
            <a:extLst>
              <a:ext uri="{28A0092B-C50C-407E-A947-70E740481C1C}">
                <a14:useLocalDpi xmlns:a14="http://schemas.microsoft.com/office/drawing/2010/main" val="0"/>
              </a:ext>
            </a:extLst>
          </a:blip>
          <a:srcRect/>
          <a:stretch>
            <a:fillRect/>
          </a:stretch>
        </p:blipFill>
        <p:spPr bwMode="auto">
          <a:xfrm>
            <a:off x="3740226" y="5500757"/>
            <a:ext cx="1991834" cy="708971"/>
          </a:xfrm>
          <a:prstGeom prst="rect">
            <a:avLst/>
          </a:prstGeom>
          <a:noFill/>
          <a:ln>
            <a:solidFill>
              <a:schemeClr val="tx1"/>
            </a:solidFill>
          </a:ln>
        </p:spPr>
      </p:pic>
      <p:pic>
        <p:nvPicPr>
          <p:cNvPr id="30" name="Picture 29" descr="D:\MuhammadShamaas\MGTL_Github\Thesis\Codes\Code43\Logitudinal\dx-000025.25.png"/>
          <p:cNvPicPr/>
          <p:nvPr/>
        </p:nvPicPr>
        <p:blipFill>
          <a:blip r:embed="rId12">
            <a:extLst>
              <a:ext uri="{28A0092B-C50C-407E-A947-70E740481C1C}">
                <a14:useLocalDpi xmlns:a14="http://schemas.microsoft.com/office/drawing/2010/main" val="0"/>
              </a:ext>
            </a:extLst>
          </a:blip>
          <a:srcRect/>
          <a:stretch>
            <a:fillRect/>
          </a:stretch>
        </p:blipFill>
        <p:spPr bwMode="auto">
          <a:xfrm>
            <a:off x="6434408" y="5531464"/>
            <a:ext cx="1904374" cy="678265"/>
          </a:xfrm>
          <a:prstGeom prst="rect">
            <a:avLst/>
          </a:prstGeom>
          <a:noFill/>
          <a:ln>
            <a:solidFill>
              <a:schemeClr val="tx1"/>
            </a:solidFill>
          </a:ln>
        </p:spPr>
      </p:pic>
      <p:pic>
        <p:nvPicPr>
          <p:cNvPr id="31" name="Picture 30" descr="D:\MuhammadShamaas\MGTL_Github\Thesis\Codes\Code43\Logitudinal\dy-000026.25.png"/>
          <p:cNvPicPr/>
          <p:nvPr/>
        </p:nvPicPr>
        <p:blipFill>
          <a:blip r:embed="rId13">
            <a:extLst>
              <a:ext uri="{28A0092B-C50C-407E-A947-70E740481C1C}">
                <a14:useLocalDpi xmlns:a14="http://schemas.microsoft.com/office/drawing/2010/main" val="0"/>
              </a:ext>
            </a:extLst>
          </a:blip>
          <a:srcRect/>
          <a:stretch>
            <a:fillRect/>
          </a:stretch>
        </p:blipFill>
        <p:spPr bwMode="auto">
          <a:xfrm>
            <a:off x="9064615" y="5500757"/>
            <a:ext cx="1921831" cy="708973"/>
          </a:xfrm>
          <a:prstGeom prst="rect">
            <a:avLst/>
          </a:prstGeom>
          <a:noFill/>
          <a:ln>
            <a:solidFill>
              <a:schemeClr val="tx1"/>
            </a:solidFill>
          </a:ln>
        </p:spPr>
      </p:pic>
    </p:spTree>
    <p:extLst>
      <p:ext uri="{BB962C8B-B14F-4D97-AF65-F5344CB8AC3E}">
        <p14:creationId xmlns:p14="http://schemas.microsoft.com/office/powerpoint/2010/main" val="257519074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9887093" y="1517791"/>
            <a:ext cx="287383" cy="2948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Color map for Transverse </a:t>
            </a:r>
            <a:r>
              <a:rPr lang="en-US" dirty="0">
                <a:latin typeface="Times New Roman" panose="02020603050405020304" pitchFamily="18" charset="0"/>
                <a:cs typeface="Times New Roman" panose="02020603050405020304" pitchFamily="18" charset="0"/>
              </a:rPr>
              <a:t>Fields</a:t>
            </a:r>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6="http://schemas.microsoft.com/office/drawing/2014/main" val="20000"/>
                        </a:ext>
                      </a:extLst>
                    </a:gridCol>
                    <a:gridCol w="2600562">
                      <a:extLst>
                        <a:ext uri="{9D8B030D-6E8A-4147-A177-3AD203B41FA5}">
                          <a16:colId xmlns:a16="http://schemas.microsoft.com/office/drawing/2014/main" val="20001"/>
                        </a:ext>
                      </a:extLst>
                    </a:gridCol>
                    <a:gridCol w="2600562">
                      <a:extLst>
                        <a:ext uri="{9D8B030D-6E8A-4147-A177-3AD203B41FA5}">
                          <a16:colId xmlns:a16="http://schemas.microsoft.com/office/drawing/2014/main" val="20002"/>
                        </a:ext>
                      </a:extLst>
                    </a:gridCol>
                    <a:gridCol w="2600562">
                      <a:extLst>
                        <a:ext uri="{9D8B030D-6E8A-4147-A177-3AD203B41FA5}">
                          <a16:colId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14:m>
                            <m:oMath xmlns:m="http://schemas.openxmlformats.org/officeDocument/2006/math">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969092">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93569">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165120">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156454">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112807465"/>
                  </p:ext>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4="http://schemas.microsoft.com/office/drawing/2010/main" xmlns="" xmlns:a16="http://schemas.microsoft.com/office/drawing/2014/main" val="20000"/>
                        </a:ext>
                      </a:extLst>
                    </a:gridCol>
                    <a:gridCol w="2600562">
                      <a:extLst>
                        <a:ext uri="{9D8B030D-6E8A-4147-A177-3AD203B41FA5}">
                          <a16:colId xmlns:a14="http://schemas.microsoft.com/office/drawing/2010/main" xmlns="" xmlns:a16="http://schemas.microsoft.com/office/drawing/2014/main" val="20001"/>
                        </a:ext>
                      </a:extLst>
                    </a:gridCol>
                    <a:gridCol w="2600562">
                      <a:extLst>
                        <a:ext uri="{9D8B030D-6E8A-4147-A177-3AD203B41FA5}">
                          <a16:colId xmlns:a14="http://schemas.microsoft.com/office/drawing/2010/main" xmlns="" xmlns:a16="http://schemas.microsoft.com/office/drawing/2014/main" val="20002"/>
                        </a:ext>
                      </a:extLst>
                    </a:gridCol>
                    <a:gridCol w="2600562">
                      <a:extLst>
                        <a:ext uri="{9D8B030D-6E8A-4147-A177-3AD203B41FA5}">
                          <a16:colId xmlns:a14="http://schemas.microsoft.com/office/drawing/2010/main" xmlns=""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300000" t="-8889" r="-468" b="-802222"/>
                          </a:stretch>
                        </a:blipFill>
                      </a:tcPr>
                    </a:tc>
                    <a:extLst>
                      <a:ext uri="{0D108BD9-81ED-4DB2-BD59-A6C34878D82A}">
                        <a16:rowId xmlns:a14="http://schemas.microsoft.com/office/drawing/2010/main" xmlns="" xmlns:a16="http://schemas.microsoft.com/office/drawing/2014/main" val="10000"/>
                      </a:ext>
                    </a:extLst>
                  </a:tr>
                  <a:tr h="969092">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1"/>
                      </a:ext>
                    </a:extLst>
                  </a:tr>
                  <a:tr h="1093569">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2"/>
                      </a:ext>
                    </a:extLst>
                  </a:tr>
                  <a:tr h="1165120">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3"/>
                      </a:ext>
                    </a:extLst>
                  </a:tr>
                  <a:tr h="1156454">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4"/>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73</a:t>
            </a:fld>
            <a:endParaRPr lang="en-US"/>
          </a:p>
        </p:txBody>
      </p:sp>
      <p:pic>
        <p:nvPicPr>
          <p:cNvPr id="7" name="Picture 6" descr="D:\New folder\MGTL\Thesis\Codes\Code43\Transverse\hz-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4344105" y="2110098"/>
            <a:ext cx="742950" cy="742950"/>
          </a:xfrm>
          <a:prstGeom prst="rect">
            <a:avLst/>
          </a:prstGeom>
          <a:noFill/>
          <a:ln>
            <a:solidFill>
              <a:schemeClr val="tx1"/>
            </a:solidFill>
          </a:ln>
        </p:spPr>
      </p:pic>
      <p:pic>
        <p:nvPicPr>
          <p:cNvPr id="8" name="Picture 7" descr="D:\New folder\MGTL\Thesis\Codes\Code43\Transverse\hx-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6960013" y="2129654"/>
            <a:ext cx="733425" cy="733425"/>
          </a:xfrm>
          <a:prstGeom prst="rect">
            <a:avLst/>
          </a:prstGeom>
          <a:noFill/>
          <a:ln>
            <a:solidFill>
              <a:schemeClr val="tx1"/>
            </a:solidFill>
          </a:ln>
        </p:spPr>
      </p:pic>
      <p:pic>
        <p:nvPicPr>
          <p:cNvPr id="9" name="Picture 8" descr="D:\New folder\MGTL\Thesis\Codes\Code43\Transverse\hy-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9520381" y="2165300"/>
            <a:ext cx="733425" cy="733425"/>
          </a:xfrm>
          <a:prstGeom prst="rect">
            <a:avLst/>
          </a:prstGeom>
          <a:noFill/>
          <a:ln>
            <a:solidFill>
              <a:schemeClr val="tx1"/>
            </a:solidFill>
          </a:ln>
        </p:spPr>
      </p:pic>
      <p:pic>
        <p:nvPicPr>
          <p:cNvPr id="10" name="Picture 9" descr="D:\MuhammadShamaas\MGTL_Github\Thesis\Codes\Code43\Transverse\bz-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4348867" y="3149697"/>
            <a:ext cx="733425" cy="733425"/>
          </a:xfrm>
          <a:prstGeom prst="rect">
            <a:avLst/>
          </a:prstGeom>
          <a:noFill/>
          <a:ln>
            <a:solidFill>
              <a:schemeClr val="tx1"/>
            </a:solidFill>
          </a:ln>
        </p:spPr>
      </p:pic>
      <p:pic>
        <p:nvPicPr>
          <p:cNvPr id="11" name="Picture 10" descr="D:\MuhammadShamaas\MGTL_Github\Thesis\Codes\Code43\Transverse\bx-000038.25.png"/>
          <p:cNvPicPr/>
          <p:nvPr/>
        </p:nvPicPr>
        <p:blipFill>
          <a:blip r:embed="rId7">
            <a:extLst>
              <a:ext uri="{28A0092B-C50C-407E-A947-70E740481C1C}">
                <a14:useLocalDpi xmlns:a14="http://schemas.microsoft.com/office/drawing/2010/main" val="0"/>
              </a:ext>
            </a:extLst>
          </a:blip>
          <a:srcRect/>
          <a:stretch>
            <a:fillRect/>
          </a:stretch>
        </p:blipFill>
        <p:spPr bwMode="auto">
          <a:xfrm>
            <a:off x="6984455" y="3159222"/>
            <a:ext cx="723900" cy="723900"/>
          </a:xfrm>
          <a:prstGeom prst="rect">
            <a:avLst/>
          </a:prstGeom>
          <a:noFill/>
          <a:ln>
            <a:solidFill>
              <a:schemeClr val="tx1"/>
            </a:solidFill>
          </a:ln>
        </p:spPr>
      </p:pic>
      <p:pic>
        <p:nvPicPr>
          <p:cNvPr id="12" name="Picture 11" descr="D:\New folder\MGTL\Thesis\Codes\Code43\Transverse\by-000050.25.png"/>
          <p:cNvPicPr/>
          <p:nvPr/>
        </p:nvPicPr>
        <p:blipFill>
          <a:blip r:embed="rId8">
            <a:extLst>
              <a:ext uri="{28A0092B-C50C-407E-A947-70E740481C1C}">
                <a14:useLocalDpi xmlns:a14="http://schemas.microsoft.com/office/drawing/2010/main" val="0"/>
              </a:ext>
            </a:extLst>
          </a:blip>
          <a:srcRect/>
          <a:stretch>
            <a:fillRect/>
          </a:stretch>
        </p:blipFill>
        <p:spPr bwMode="auto">
          <a:xfrm>
            <a:off x="9544381" y="3146230"/>
            <a:ext cx="704850" cy="704850"/>
          </a:xfrm>
          <a:prstGeom prst="rect">
            <a:avLst/>
          </a:prstGeom>
          <a:noFill/>
          <a:ln>
            <a:solidFill>
              <a:schemeClr val="tx1"/>
            </a:solidFill>
          </a:ln>
        </p:spPr>
      </p:pic>
      <p:pic>
        <p:nvPicPr>
          <p:cNvPr id="13" name="Picture 12" descr="D:\MuhammadShamaas\MGTL_Github\Thesis\Codes\Code43\Transverse\ez-000020.25.png"/>
          <p:cNvPicPr/>
          <p:nvPr/>
        </p:nvPicPr>
        <p:blipFill>
          <a:blip r:embed="rId9">
            <a:extLst>
              <a:ext uri="{28A0092B-C50C-407E-A947-70E740481C1C}">
                <a14:useLocalDpi xmlns:a14="http://schemas.microsoft.com/office/drawing/2010/main" val="0"/>
              </a:ext>
            </a:extLst>
          </a:blip>
          <a:srcRect/>
          <a:stretch>
            <a:fillRect/>
          </a:stretch>
        </p:blipFill>
        <p:spPr bwMode="auto">
          <a:xfrm>
            <a:off x="4348867" y="4232298"/>
            <a:ext cx="733425" cy="733425"/>
          </a:xfrm>
          <a:prstGeom prst="rect">
            <a:avLst/>
          </a:prstGeom>
          <a:noFill/>
          <a:ln>
            <a:solidFill>
              <a:schemeClr val="tx1"/>
            </a:solidFill>
          </a:ln>
        </p:spPr>
      </p:pic>
      <p:pic>
        <p:nvPicPr>
          <p:cNvPr id="14" name="Picture 13" descr="D:\MuhammadShamaas\MGTL_Github\Thesis\Codes\Code43\Transverse\ex-000019.25.png"/>
          <p:cNvPicPr/>
          <p:nvPr/>
        </p:nvPicPr>
        <p:blipFill>
          <a:blip r:embed="rId10">
            <a:extLst>
              <a:ext uri="{28A0092B-C50C-407E-A947-70E740481C1C}">
                <a14:useLocalDpi xmlns:a14="http://schemas.microsoft.com/office/drawing/2010/main" val="0"/>
              </a:ext>
            </a:extLst>
          </a:blip>
          <a:srcRect/>
          <a:stretch>
            <a:fillRect/>
          </a:stretch>
        </p:blipFill>
        <p:spPr bwMode="auto">
          <a:xfrm>
            <a:off x="6960012" y="4238003"/>
            <a:ext cx="733425" cy="733425"/>
          </a:xfrm>
          <a:prstGeom prst="rect">
            <a:avLst/>
          </a:prstGeom>
          <a:noFill/>
          <a:ln>
            <a:solidFill>
              <a:schemeClr val="tx1"/>
            </a:solidFill>
          </a:ln>
        </p:spPr>
      </p:pic>
      <p:pic>
        <p:nvPicPr>
          <p:cNvPr id="15" name="Picture 14" descr="D:\New folder\MGTL\Thesis\Codes\Code43\Transverse\ey-000050.25.png"/>
          <p:cNvPicPr/>
          <p:nvPr/>
        </p:nvPicPr>
        <p:blipFill>
          <a:blip r:embed="rId11">
            <a:extLst>
              <a:ext uri="{28A0092B-C50C-407E-A947-70E740481C1C}">
                <a14:useLocalDpi xmlns:a14="http://schemas.microsoft.com/office/drawing/2010/main" val="0"/>
              </a:ext>
            </a:extLst>
          </a:blip>
          <a:srcRect/>
          <a:stretch>
            <a:fillRect/>
          </a:stretch>
        </p:blipFill>
        <p:spPr bwMode="auto">
          <a:xfrm>
            <a:off x="9520381" y="4232298"/>
            <a:ext cx="723900" cy="723900"/>
          </a:xfrm>
          <a:prstGeom prst="rect">
            <a:avLst/>
          </a:prstGeom>
          <a:noFill/>
          <a:ln>
            <a:solidFill>
              <a:schemeClr val="tx1"/>
            </a:solidFill>
          </a:ln>
        </p:spPr>
      </p:pic>
      <p:pic>
        <p:nvPicPr>
          <p:cNvPr id="16" name="Picture 15" descr="D:\MuhammadShamaas\MGTL_Github\Thesis\Codes\Code43\Transverse\dz-000045.25.png"/>
          <p:cNvPicPr/>
          <p:nvPr/>
        </p:nvPicPr>
        <p:blipFill>
          <a:blip r:embed="rId12">
            <a:extLst>
              <a:ext uri="{28A0092B-C50C-407E-A947-70E740481C1C}">
                <a14:useLocalDpi xmlns:a14="http://schemas.microsoft.com/office/drawing/2010/main" val="0"/>
              </a:ext>
            </a:extLst>
          </a:blip>
          <a:srcRect/>
          <a:stretch>
            <a:fillRect/>
          </a:stretch>
        </p:blipFill>
        <p:spPr bwMode="auto">
          <a:xfrm>
            <a:off x="4344105" y="5328518"/>
            <a:ext cx="752475" cy="752475"/>
          </a:xfrm>
          <a:prstGeom prst="rect">
            <a:avLst/>
          </a:prstGeom>
          <a:noFill/>
          <a:ln>
            <a:solidFill>
              <a:schemeClr val="tx1"/>
            </a:solidFill>
          </a:ln>
        </p:spPr>
      </p:pic>
      <p:pic>
        <p:nvPicPr>
          <p:cNvPr id="17" name="Picture 16" descr="D:\MuhammadShamaas\MGTL_Github\Thesis\Codes\Code43\Transverse\dx-000040.25.png"/>
          <p:cNvPicPr/>
          <p:nvPr/>
        </p:nvPicPr>
        <p:blipFill>
          <a:blip r:embed="rId13">
            <a:extLst>
              <a:ext uri="{28A0092B-C50C-407E-A947-70E740481C1C}">
                <a14:useLocalDpi xmlns:a14="http://schemas.microsoft.com/office/drawing/2010/main" val="0"/>
              </a:ext>
            </a:extLst>
          </a:blip>
          <a:srcRect/>
          <a:stretch>
            <a:fillRect/>
          </a:stretch>
        </p:blipFill>
        <p:spPr bwMode="auto">
          <a:xfrm>
            <a:off x="6950487" y="5326309"/>
            <a:ext cx="742950" cy="742950"/>
          </a:xfrm>
          <a:prstGeom prst="rect">
            <a:avLst/>
          </a:prstGeom>
          <a:noFill/>
          <a:ln>
            <a:solidFill>
              <a:schemeClr val="tx1"/>
            </a:solidFill>
          </a:ln>
        </p:spPr>
      </p:pic>
      <p:pic>
        <p:nvPicPr>
          <p:cNvPr id="18" name="Picture 17" descr="D:\New folder\MGTL\Thesis\Codes\Code43\Transverse\dy-000050.25.png"/>
          <p:cNvPicPr/>
          <p:nvPr/>
        </p:nvPicPr>
        <p:blipFill>
          <a:blip r:embed="rId14">
            <a:extLst>
              <a:ext uri="{28A0092B-C50C-407E-A947-70E740481C1C}">
                <a14:useLocalDpi xmlns:a14="http://schemas.microsoft.com/office/drawing/2010/main" val="0"/>
              </a:ext>
            </a:extLst>
          </a:blip>
          <a:srcRect/>
          <a:stretch>
            <a:fillRect/>
          </a:stretch>
        </p:blipFill>
        <p:spPr bwMode="auto">
          <a:xfrm>
            <a:off x="9531681" y="5366618"/>
            <a:ext cx="714375" cy="714375"/>
          </a:xfrm>
          <a:prstGeom prst="rect">
            <a:avLst/>
          </a:prstGeom>
          <a:noFill/>
          <a:ln>
            <a:solidFill>
              <a:schemeClr val="tx1"/>
            </a:solidFill>
          </a:ln>
        </p:spPr>
      </p:pic>
    </p:spTree>
    <p:extLst>
      <p:ext uri="{BB962C8B-B14F-4D97-AF65-F5344CB8AC3E}">
        <p14:creationId xmlns:p14="http://schemas.microsoft.com/office/powerpoint/2010/main" val="39752594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44497" cy="1325563"/>
          </a:xfrm>
        </p:spPr>
        <p:txBody>
          <a:bodyPr/>
          <a:lstStyle/>
          <a:p>
            <a:r>
              <a:rPr lang="en-US" dirty="0">
                <a:latin typeface="Times New Roman" panose="02020603050405020304" pitchFamily="18" charset="0"/>
                <a:cs typeface="Times New Roman" panose="02020603050405020304" pitchFamily="18" charset="0"/>
              </a:rPr>
              <a:t>3.3. Field Map for Magnetic Transmission Line</a:t>
            </a:r>
          </a:p>
        </p:txBody>
      </p:sp>
      <p:pic>
        <p:nvPicPr>
          <p:cNvPr id="6" name="Content Placeholder 5"/>
          <p:cNvPicPr>
            <a:picLocks noGrp="1" noChangeAspect="1"/>
          </p:cNvPicPr>
          <p:nvPr>
            <p:ph idx="1"/>
          </p:nvPr>
        </p:nvPicPr>
        <p:blipFill rotWithShape="1">
          <a:blip r:embed="rId2"/>
          <a:srcRect l="17258" r="20836"/>
          <a:stretch/>
        </p:blipFill>
        <p:spPr>
          <a:xfrm>
            <a:off x="5995851" y="1847850"/>
            <a:ext cx="5499463" cy="4351338"/>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74</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838200" y="1847850"/>
                <a:ext cx="4896394" cy="4075090"/>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The transverse </a:t>
                </a:r>
                <a:r>
                  <a:rPr lang="en-US" sz="2400" b="1" dirty="0" smtClean="0">
                    <a:latin typeface="Times New Roman" panose="02020603050405020304" pitchFamily="18" charset="0"/>
                    <a:cs typeface="Times New Roman" panose="02020603050405020304" pitchFamily="18" charset="0"/>
                  </a:rPr>
                  <a:t>E</a:t>
                </a:r>
                <a:r>
                  <a:rPr lang="en-US" sz="2400" dirty="0" smtClean="0">
                    <a:latin typeface="Times New Roman" panose="02020603050405020304" pitchFamily="18" charset="0"/>
                    <a:cs typeface="Times New Roman" panose="02020603050405020304" pitchFamily="18" charset="0"/>
                  </a:rPr>
                  <a:t> ﬁeld lines are </a:t>
                </a:r>
                <a:r>
                  <a:rPr lang="en-US" sz="2400" dirty="0">
                    <a:latin typeface="Times New Roman" panose="02020603050405020304" pitchFamily="18" charset="0"/>
                    <a:cs typeface="Times New Roman" panose="02020603050405020304" pitchFamily="18" charset="0"/>
                  </a:rPr>
                  <a:t>closed, encircling the magnetic </a:t>
                </a:r>
                <a:r>
                  <a:rPr lang="en-US" sz="2400" dirty="0" smtClean="0">
                    <a:latin typeface="Times New Roman" panose="02020603050405020304" pitchFamily="18" charset="0"/>
                    <a:cs typeface="Times New Roman" panose="02020603050405020304" pitchFamily="18" charset="0"/>
                  </a:rPr>
                  <a:t>wire. </a:t>
                </a:r>
                <a:r>
                  <a:rPr lang="en-US" sz="2400" dirty="0">
                    <a:latin typeface="Times New Roman" panose="02020603050405020304" pitchFamily="18" charset="0"/>
                    <a:cs typeface="Times New Roman" panose="02020603050405020304" pitchFamily="18" charset="0"/>
                  </a:rPr>
                  <a:t>The </a:t>
                </a:r>
                <a:r>
                  <a:rPr lang="en-US" sz="2400" dirty="0" smtClean="0">
                    <a:latin typeface="Times New Roman" panose="02020603050405020304" pitchFamily="18" charset="0"/>
                    <a:cs typeface="Times New Roman" panose="02020603050405020304" pitchFamily="18" charset="0"/>
                  </a:rPr>
                  <a:t>transverse </a:t>
                </a:r>
                <a:r>
                  <a:rPr lang="en-US" sz="2400" b="1" dirty="0" smtClean="0">
                    <a:latin typeface="Times New Roman" panose="02020603050405020304" pitchFamily="18" charset="0"/>
                    <a:cs typeface="Times New Roman" panose="02020603050405020304" pitchFamily="18" charset="0"/>
                  </a:rPr>
                  <a:t>H</a:t>
                </a:r>
                <a:r>
                  <a:rPr lang="en-US" sz="2400" dirty="0" smtClean="0">
                    <a:latin typeface="Times New Roman" panose="02020603050405020304" pitchFamily="18" charset="0"/>
                    <a:cs typeface="Times New Roman" panose="02020603050405020304" pitchFamily="18" charset="0"/>
                  </a:rPr>
                  <a:t> ﬁeld lines </a:t>
                </a:r>
                <a:r>
                  <a:rPr lang="en-US" sz="2400" dirty="0">
                    <a:latin typeface="Times New Roman" panose="02020603050405020304" pitchFamily="18" charset="0"/>
                    <a:cs typeface="Times New Roman" panose="02020603050405020304" pitchFamily="18" charset="0"/>
                  </a:rPr>
                  <a:t>are open, starting </a:t>
                </a:r>
                <a:r>
                  <a:rPr lang="en-US" sz="2400" dirty="0" smtClean="0">
                    <a:latin typeface="Times New Roman" panose="02020603050405020304" pitchFamily="18" charset="0"/>
                    <a:cs typeface="Times New Roman" panose="02020603050405020304" pitchFamily="18" charset="0"/>
                  </a:rPr>
                  <a:t>at </a:t>
                </a:r>
                <a:r>
                  <a:rPr lang="en-US" sz="2400" dirty="0">
                    <a:latin typeface="Times New Roman" panose="02020603050405020304" pitchFamily="18" charset="0"/>
                    <a:cs typeface="Times New Roman" panose="02020603050405020304" pitchFamily="18" charset="0"/>
                  </a:rPr>
                  <a:t>the magnetic </a:t>
                </a:r>
                <a:r>
                  <a:rPr lang="en-US" sz="2400" dirty="0" smtClean="0">
                    <a:latin typeface="Times New Roman" panose="02020603050405020304" pitchFamily="18" charset="0"/>
                    <a:cs typeface="Times New Roman" panose="02020603050405020304" pitchFamily="18" charset="0"/>
                  </a:rPr>
                  <a:t>wire.</a:t>
                </a:r>
                <a:endParaRPr lang="en-US" sz="2400" b="0" dirty="0" smtClean="0">
                  <a:latin typeface="Times New Roman" panose="02020603050405020304" pitchFamily="18" charset="0"/>
                  <a:cs typeface="Times New Roman" panose="02020603050405020304" pitchFamily="18" charset="0"/>
                </a:endParaRPr>
              </a:p>
              <a:p>
                <a:r>
                  <a:rPr lang="en-US" sz="2400" b="0" dirty="0" smtClean="0">
                    <a:latin typeface="Times New Roman" panose="02020603050405020304" pitchFamily="18" charset="0"/>
                    <a:cs typeface="Times New Roman" panose="02020603050405020304" pitchFamily="18" charset="0"/>
                  </a:rPr>
                  <a:t>1. Magnetic Displacement Current</a:t>
                </a: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I</m:t>
                          </m:r>
                        </m:e>
                        <m:sub>
                          <m:r>
                            <m:rPr>
                              <m:sty m:val="p"/>
                            </m:rPr>
                            <a:rPr lang="en-US" sz="2400" b="0" i="0" smtClean="0">
                              <a:latin typeface="Cambria Math" panose="02040503050406030204" pitchFamily="18" charset="0"/>
                            </a:rPr>
                            <m:t>m</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disp</m:t>
                          </m:r>
                        </m:sub>
                      </m:sSub>
                      <m:r>
                        <a:rPr lang="en-US" sz="2400" b="0" i="0" smtClean="0">
                          <a:latin typeface="Cambria Math" panose="02040503050406030204" pitchFamily="18" charset="0"/>
                        </a:rPr>
                        <m:t>=</m:t>
                      </m:r>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dΦ</m:t>
                          </m:r>
                        </m:num>
                        <m:den>
                          <m:r>
                            <m:rPr>
                              <m:sty m:val="p"/>
                            </m:rPr>
                            <a:rPr lang="en-US" sz="2400" b="0" i="0" smtClean="0">
                              <a:latin typeface="Cambria Math" panose="02040503050406030204" pitchFamily="18" charset="0"/>
                            </a:rPr>
                            <m:t>dt</m:t>
                          </m:r>
                        </m:den>
                      </m:f>
                      <m:r>
                        <a:rPr lang="en-US" sz="2400" b="0" i="1" smtClean="0">
                          <a:latin typeface="Cambria Math" panose="02040503050406030204" pitchFamily="18" charset="0"/>
                        </a:rPr>
                        <m:t>=−</m:t>
                      </m:r>
                      <m:nary>
                        <m:naryPr>
                          <m:chr m:val="∮"/>
                          <m:limLoc m:val="undOvr"/>
                          <m:subHide m:val="on"/>
                          <m:supHide m:val="on"/>
                          <m:ctrlPr>
                            <a:rPr lang="en-US" sz="2400" i="1">
                              <a:latin typeface="Cambria Math" panose="02040503050406030204" pitchFamily="18" charset="0"/>
                            </a:rPr>
                          </m:ctrlPr>
                        </m:naryPr>
                        <m:sub/>
                        <m:sup/>
                        <m:e>
                          <m:r>
                            <a:rPr lang="en-US" sz="2400" b="1" i="1" smtClean="0">
                              <a:latin typeface="Cambria Math" panose="02040503050406030204" pitchFamily="18" charset="0"/>
                            </a:rPr>
                            <m:t>𝑬</m:t>
                          </m:r>
                          <m:r>
                            <a:rPr lang="en-US" sz="2400" b="1" i="1">
                              <a:latin typeface="Cambria Math" panose="02040503050406030204" pitchFamily="18" charset="0"/>
                            </a:rPr>
                            <m:t>.</m:t>
                          </m:r>
                          <m:r>
                            <a:rPr lang="en-US" sz="2400" b="1" i="1">
                              <a:latin typeface="Cambria Math" panose="02040503050406030204" pitchFamily="18" charset="0"/>
                            </a:rPr>
                            <m:t>𝒅𝒍</m:t>
                          </m:r>
                        </m:e>
                      </m:nary>
                    </m:oMath>
                  </m:oMathPara>
                </a14:m>
                <a:endParaRPr lang="en-US" sz="2400" b="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2. Magnetic Voltage</a:t>
                </a:r>
              </a:p>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𝑚</m:t>
                          </m:r>
                        </m:sub>
                      </m:sSub>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nary>
                        <m:naryPr>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m:t>
                          </m:r>
                        </m:sub>
                        <m:sup>
                          <m:r>
                            <a:rPr lang="en-US" sz="2400" b="0" i="1" smtClean="0">
                              <a:latin typeface="Cambria Math" panose="02040503050406030204" pitchFamily="18" charset="0"/>
                            </a:rPr>
                            <m:t>𝑟</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𝑟</m:t>
                              </m:r>
                            </m:sub>
                          </m:sSub>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𝑑𝑟</m:t>
                          </m:r>
                        </m:e>
                      </m:nary>
                    </m:oMath>
                  </m:oMathPara>
                </a14:m>
                <a:endParaRPr lang="en-US" sz="2400" b="0"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38200" y="1847850"/>
                <a:ext cx="4896394" cy="4075090"/>
              </a:xfrm>
              <a:prstGeom prst="rect">
                <a:avLst/>
              </a:prstGeom>
              <a:blipFill>
                <a:blip r:embed="rId3"/>
                <a:stretch>
                  <a:fillRect l="-1993" t="-1196" r="-3362"/>
                </a:stretch>
              </a:blipFill>
            </p:spPr>
            <p:txBody>
              <a:bodyPr/>
              <a:lstStyle/>
              <a:p>
                <a:r>
                  <a:rPr lang="en-US">
                    <a:noFill/>
                  </a:rPr>
                  <a:t> </a:t>
                </a:r>
              </a:p>
            </p:txBody>
          </p:sp>
        </mc:Fallback>
      </mc:AlternateContent>
    </p:spTree>
    <p:extLst>
      <p:ext uri="{BB962C8B-B14F-4D97-AF65-F5344CB8AC3E}">
        <p14:creationId xmlns:p14="http://schemas.microsoft.com/office/powerpoint/2010/main" val="19666087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Evolution of Magnetic Voltage and Current</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75</a:t>
            </a:fld>
            <a:endParaRPr lang="en-US"/>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945187" y="2024539"/>
            <a:ext cx="5330825" cy="3997960"/>
          </a:xfrm>
          <a:prstGeom prst="rect">
            <a:avLst/>
          </a:prstGeom>
          <a:noFill/>
          <a:ln>
            <a:solidFill>
              <a:schemeClr val="tx1"/>
            </a:solidFill>
          </a:ln>
        </p:spPr>
      </p:pic>
      <p:sp>
        <p:nvSpPr>
          <p:cNvPr id="6" name="Content Placeholder 2"/>
          <p:cNvSpPr>
            <a:spLocks noGrp="1"/>
          </p:cNvSpPr>
          <p:nvPr>
            <p:ph idx="1"/>
          </p:nvPr>
        </p:nvSpPr>
        <p:spPr>
          <a:xfrm>
            <a:off x="838200" y="1825625"/>
            <a:ext cx="4465320" cy="4351338"/>
          </a:xfrm>
        </p:spPr>
        <p:txBody>
          <a:bodyPr>
            <a:normAutofit/>
          </a:bodyPr>
          <a:lstStyle/>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soft electric Gaussian </a:t>
            </a:r>
            <a:r>
              <a:rPr lang="en-US" dirty="0" smtClean="0">
                <a:latin typeface="Times New Roman" panose="02020603050405020304" pitchFamily="18" charset="0"/>
                <a:cs typeface="Times New Roman" panose="02020603050405020304" pitchFamily="18" charset="0"/>
              </a:rPr>
              <a:t>Pulse is communicated across the transmission line by the complex magnetic voltage and magnetic current. </a:t>
            </a:r>
          </a:p>
          <a:p>
            <a:r>
              <a:rPr lang="en-US" dirty="0" smtClean="0">
                <a:latin typeface="Times New Roman" panose="02020603050405020304" pitchFamily="18" charset="0"/>
                <a:cs typeface="Times New Roman" panose="02020603050405020304" pitchFamily="18" charset="0"/>
              </a:rPr>
              <a:t>The voltage and current have a phase displacement to </a:t>
            </a:r>
            <a:r>
              <a:rPr lang="en-US" dirty="0" err="1" smtClean="0">
                <a:latin typeface="Times New Roman" panose="02020603050405020304" pitchFamily="18" charset="0"/>
                <a:cs typeface="Times New Roman" panose="02020603050405020304" pitchFamily="18" charset="0"/>
              </a:rPr>
              <a:t>tansmit</a:t>
            </a:r>
            <a:r>
              <a:rPr lang="en-US" dirty="0" smtClean="0">
                <a:latin typeface="Times New Roman" panose="02020603050405020304" pitchFamily="18" charset="0"/>
                <a:cs typeface="Times New Roman" panose="02020603050405020304" pitchFamily="18" charset="0"/>
              </a:rPr>
              <a:t> active and reactive power.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64311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3.3. Evolution of </a:t>
            </a:r>
            <a:r>
              <a:rPr lang="en-US" dirty="0" err="1" smtClean="0">
                <a:latin typeface="Times New Roman" pitchFamily="18" charset="0"/>
                <a:cs typeface="Times New Roman" pitchFamily="18" charset="0"/>
              </a:rPr>
              <a:t>Poynting</a:t>
            </a:r>
            <a:r>
              <a:rPr lang="en-US" dirty="0" smtClean="0">
                <a:latin typeface="Times New Roman" pitchFamily="18" charset="0"/>
                <a:cs typeface="Times New Roman" pitchFamily="18" charset="0"/>
              </a:rPr>
              <a:t> Flux Density</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76</a:t>
            </a:fld>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4465320" cy="4351338"/>
              </a:xfrm>
            </p:spPr>
            <p:txBody>
              <a:bodyPr>
                <a:normAutofit/>
              </a:bodyPr>
              <a:lstStyle/>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soft electric Gaussian </a:t>
                </a:r>
                <a:r>
                  <a:rPr lang="en-US" dirty="0" smtClean="0">
                    <a:latin typeface="Times New Roman" panose="02020603050405020304" pitchFamily="18" charset="0"/>
                    <a:cs typeface="Times New Roman" panose="02020603050405020304" pitchFamily="18" charset="0"/>
                  </a:rPr>
                  <a:t>Pulse lead to a sudden burst of energy. </a:t>
                </a: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The </a:t>
                </a:r>
                <a:r>
                  <a:rPr lang="en-US" dirty="0" err="1" smtClean="0">
                    <a:latin typeface="Times New Roman" panose="02020603050405020304" pitchFamily="18" charset="0"/>
                    <a:cs typeface="Times New Roman" panose="02020603050405020304" pitchFamily="18" charset="0"/>
                  </a:rPr>
                  <a:t>Poynting</a:t>
                </a:r>
                <a:r>
                  <a:rPr lang="en-US" dirty="0" smtClean="0">
                    <a:latin typeface="Times New Roman" panose="02020603050405020304" pitchFamily="18" charset="0"/>
                    <a:cs typeface="Times New Roman" panose="02020603050405020304" pitchFamily="18" charset="0"/>
                  </a:rPr>
                  <a:t> Flux Density in the direction of propagation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𝑧</m:t>
                        </m:r>
                      </m:sub>
                    </m:sSub>
                  </m:oMath>
                </a14:m>
                <a:r>
                  <a:rPr lang="en-US" dirty="0" smtClean="0">
                    <a:latin typeface="Times New Roman" panose="02020603050405020304" pitchFamily="18" charset="0"/>
                    <a:cs typeface="Times New Roman" panose="02020603050405020304" pitchFamily="18" charset="0"/>
                  </a:rPr>
                  <a:t> represents the flow of power across the transmission line.</a:t>
                </a:r>
              </a:p>
              <a:p>
                <a:endParaRPr lang="en-US"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𝑷</m:t>
                      </m:r>
                      <m:r>
                        <a:rPr lang="en-US" b="1" i="1">
                          <a:latin typeface="Cambria Math" panose="02040503050406030204" pitchFamily="18" charset="0"/>
                        </a:rPr>
                        <m:t>=</m:t>
                      </m:r>
                      <m:r>
                        <a:rPr lang="en-US" b="1" i="1" smtClean="0">
                          <a:latin typeface="Cambria Math" panose="02040503050406030204" pitchFamily="18" charset="0"/>
                        </a:rPr>
                        <m:t>𝑹𝒆</m:t>
                      </m:r>
                      <m:r>
                        <a:rPr lang="en-US" b="1" i="1" smtClean="0">
                          <a:latin typeface="Cambria Math" panose="02040503050406030204" pitchFamily="18" charset="0"/>
                        </a:rPr>
                        <m:t>{</m:t>
                      </m:r>
                      <m:r>
                        <a:rPr lang="en-US" b="1" i="1">
                          <a:latin typeface="Cambria Math" panose="02040503050406030204" pitchFamily="18" charset="0"/>
                        </a:rPr>
                        <m:t>𝑬</m:t>
                      </m:r>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𝑯</m:t>
                          </m:r>
                        </m:e>
                        <m:sup>
                          <m:r>
                            <a:rPr lang="en-US" b="1" i="1">
                              <a:latin typeface="Cambria Math" panose="02040503050406030204" pitchFamily="18" charset="0"/>
                            </a:rPr>
                            <m:t>∗</m:t>
                          </m:r>
                        </m:sup>
                      </m:sSup>
                      <m:r>
                        <a:rPr lang="en-US" b="1" i="1" smtClean="0">
                          <a:latin typeface="Cambria Math" panose="02040503050406030204" pitchFamily="18" charset="0"/>
                        </a:rPr>
                        <m:t>}</m:t>
                      </m:r>
                    </m:oMath>
                  </m:oMathPara>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4465320" cy="4351338"/>
              </a:xfrm>
              <a:blipFill>
                <a:blip r:embed="rId2"/>
                <a:stretch>
                  <a:fillRect l="-2459" t="-2381" r="-4508"/>
                </a:stretch>
              </a:blipFill>
            </p:spPr>
            <p:txBody>
              <a:bodyPr/>
              <a:lstStyle/>
              <a:p>
                <a:r>
                  <a:rPr lang="en-US">
                    <a:noFill/>
                  </a:rPr>
                  <a:t> </a:t>
                </a:r>
              </a:p>
            </p:txBody>
          </p:sp>
        </mc:Fallback>
      </mc:AlternateContent>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5648325" y="1972469"/>
            <a:ext cx="5924550" cy="4057650"/>
          </a:xfrm>
          <a:prstGeom prst="rect">
            <a:avLst/>
          </a:prstGeom>
          <a:noFill/>
          <a:ln>
            <a:solidFill>
              <a:schemeClr val="tx1"/>
            </a:solid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3.3. Propagation Constant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77</a:t>
            </a:fld>
            <a:endParaRPr lang="en-US"/>
          </a:p>
        </p:txBody>
      </p:sp>
      <mc:AlternateContent xmlns:mc="http://schemas.openxmlformats.org/markup-compatibility/2006" xmlns:a14="http://schemas.microsoft.com/office/drawing/2010/main">
        <mc:Choice Requires="a14">
          <p:sp>
            <p:nvSpPr>
              <p:cNvPr id="9" name="Rectangle 8"/>
              <p:cNvSpPr/>
              <p:nvPr/>
            </p:nvSpPr>
            <p:spPr>
              <a:xfrm>
                <a:off x="838200" y="1932007"/>
                <a:ext cx="4791891" cy="4044056"/>
              </a:xfrm>
              <a:prstGeom prst="rect">
                <a:avLst/>
              </a:prstGeom>
            </p:spPr>
            <p:txBody>
              <a:bodyPr wrap="square">
                <a:spAutoFit/>
              </a:bodyPr>
              <a:lstStyle/>
              <a:p>
                <a:pPr marL="285750" indent="-285750">
                  <a:buFont typeface="Arial" pitchFamily="34" charset="0"/>
                  <a:buChar char="•"/>
                </a:pPr>
                <a:r>
                  <a:rPr lang="en-US" sz="2400" dirty="0" smtClean="0">
                    <a:latin typeface="Cambria Math" panose="02040503050406030204" pitchFamily="18" charset="0"/>
                  </a:rPr>
                  <a:t>The propagation constant was calculated by the following relation:</a:t>
                </a:r>
              </a:p>
              <a:p>
                <a:pPr marL="285750" indent="-285750">
                  <a:buFont typeface="Arial" pitchFamily="34" charset="0"/>
                  <a:buChar char="•"/>
                </a:pPr>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smtClean="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a:rPr>
                            <m:t>−1</m:t>
                          </m:r>
                        </m:num>
                        <m:den>
                          <m:r>
                            <a:rPr lang="en-US" sz="2400" b="0" i="1" smtClean="0">
                              <a:latin typeface="Cambria Math" panose="02040503050406030204" pitchFamily="18" charset="0"/>
                            </a:rPr>
                            <m:t>𝐿</m:t>
                          </m:r>
                        </m:den>
                      </m:f>
                      <m:r>
                        <a:rPr lang="en-US" sz="2400" b="0" i="1" smtClean="0">
                          <a:latin typeface="Cambria Math"/>
                        </a:rPr>
                        <m:t>𝑙𝑛</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a:rPr>
                                    <m:t>𝐻</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𝐿</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b="0" i="1" smtClean="0">
                                      <a:latin typeface="Cambria Math" panose="02040503050406030204" pitchFamily="18" charset="0"/>
                                    </a:rPr>
                                  </m:ctrlPr>
                                </m:sSubPr>
                                <m:e>
                                  <m:r>
                                    <a:rPr lang="en-US" sz="2400" b="0" i="1" smtClean="0">
                                      <a:latin typeface="Cambria Math"/>
                                    </a:rPr>
                                    <m:t>𝐻</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=0</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den>
                          </m:f>
                        </m:e>
                      </m:d>
                    </m:oMath>
                  </m:oMathPara>
                </a14:m>
                <a:endParaRPr lang="en-US" sz="2400" i="1" dirty="0" smtClean="0">
                  <a:latin typeface="Cambria Math" panose="02040503050406030204" pitchFamily="18" charset="0"/>
                </a:endParaRPr>
              </a:p>
              <a:p>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rad>
                        <m:radPr>
                          <m:degHide m:val="on"/>
                          <m:ctrlPr>
                            <a:rPr lang="en-US" sz="2400" i="1">
                              <a:latin typeface="Cambria Math" panose="02040503050406030204" pitchFamily="18" charset="0"/>
                            </a:rPr>
                          </m:ctrlPr>
                        </m:radPr>
                        <m:deg/>
                        <m:e>
                          <m:d>
                            <m:dPr>
                              <m:ctrlPr>
                                <a:rPr lang="en-US" sz="2400" i="1">
                                  <a:latin typeface="Cambria Math" panose="02040503050406030204" pitchFamily="18" charset="0"/>
                                </a:rPr>
                              </m:ctrlPr>
                            </m:dPr>
                            <m:e>
                              <m:r>
                                <m:rPr>
                                  <m:sty m:val="p"/>
                                </m:rPr>
                                <a:rPr lang="en-US" sz="2400">
                                  <a:latin typeface="Cambria Math" panose="02040503050406030204" pitchFamily="18" charset="0"/>
                                </a:rPr>
                                <m:t>jωμ</m:t>
                              </m:r>
                            </m:e>
                          </m:d>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σ</m:t>
                                  </m:r>
                                </m:e>
                                <m:sub>
                                  <m:r>
                                    <m:rPr>
                                      <m:sty m:val="p"/>
                                    </m:rPr>
                                    <a:rPr lang="en-US" sz="2400">
                                      <a:latin typeface="Cambria Math" panose="02040503050406030204" pitchFamily="18" charset="0"/>
                                    </a:rPr>
                                    <m:t>e</m:t>
                                  </m:r>
                                </m:sub>
                              </m:sSub>
                              <m:r>
                                <a:rPr lang="en-US" sz="2400">
                                  <a:latin typeface="Cambria Math" panose="02040503050406030204" pitchFamily="18" charset="0"/>
                                </a:rPr>
                                <m:t>+</m:t>
                              </m:r>
                              <m:r>
                                <m:rPr>
                                  <m:sty m:val="p"/>
                                </m:rPr>
                                <a:rPr lang="en-US" sz="2400">
                                  <a:latin typeface="Cambria Math" panose="02040503050406030204" pitchFamily="18" charset="0"/>
                                </a:rPr>
                                <m:t>jωε</m:t>
                              </m:r>
                            </m:e>
                          </m:d>
                        </m:e>
                      </m:rad>
                    </m:oMath>
                  </m:oMathPara>
                </a14:m>
                <a:endParaRPr lang="en-US" sz="2400" i="1" dirty="0" smtClean="0">
                  <a:latin typeface="Cambria Math" panose="02040503050406030204" pitchFamily="18" charset="0"/>
                </a:endParaRPr>
              </a:p>
              <a:p>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𝑇</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𝐿</m:t>
                              </m:r>
                            </m:sub>
                          </m:sSub>
                        </m:e>
                      </m:rad>
                      <m:r>
                        <a:rPr lang="en-US" sz="2400" b="0" i="0" smtClean="0">
                          <a:latin typeface="Cambria Math"/>
                        </a:rPr>
                        <m:t>=</m:t>
                      </m:r>
                      <m:r>
                        <m:rPr>
                          <m:sty m:val="p"/>
                        </m:rPr>
                        <a:rPr lang="en-US" sz="2400">
                          <a:latin typeface="Cambria Math" panose="02040503050406030204" pitchFamily="18" charset="0"/>
                        </a:rPr>
                        <m:t>α</m:t>
                      </m:r>
                      <m:r>
                        <a:rPr lang="en-US" sz="2400">
                          <a:latin typeface="Cambria Math" panose="02040503050406030204" pitchFamily="18" charset="0"/>
                        </a:rPr>
                        <m:t>+</m:t>
                      </m:r>
                      <m:r>
                        <m:rPr>
                          <m:sty m:val="p"/>
                        </m:rPr>
                        <a:rPr lang="en-US" sz="2400">
                          <a:latin typeface="Cambria Math" panose="02040503050406030204" pitchFamily="18" charset="0"/>
                        </a:rPr>
                        <m:t>jβ</m:t>
                      </m:r>
                    </m:oMath>
                  </m:oMathPara>
                </a14:m>
                <a:endParaRPr lang="en-US" sz="2400" dirty="0">
                  <a:latin typeface="Times New Roman" pitchFamily="18" charset="0"/>
                  <a:ea typeface="Calibri" panose="020F0502020204030204" pitchFamily="34"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838200" y="1932007"/>
                <a:ext cx="4791891" cy="4044056"/>
              </a:xfrm>
              <a:prstGeom prst="rect">
                <a:avLst/>
              </a:prstGeom>
              <a:blipFill>
                <a:blip r:embed="rId2"/>
                <a:stretch>
                  <a:fillRect l="-1781" t="-1207"/>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5798441" y="2282066"/>
            <a:ext cx="5555359" cy="3482906"/>
          </a:xfrm>
          <a:prstGeom prst="rect">
            <a:avLst/>
          </a:prstGeom>
          <a:ln>
            <a:solidFill>
              <a:schemeClr val="tx1"/>
            </a:solidFill>
          </a:ln>
        </p:spPr>
      </p:pic>
    </p:spTree>
    <p:extLst>
      <p:ext uri="{BB962C8B-B14F-4D97-AF65-F5344CB8AC3E}">
        <p14:creationId xmlns:p14="http://schemas.microsoft.com/office/powerpoint/2010/main" val="18188360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Phase Velocity </a:t>
            </a:r>
            <a:r>
              <a:rPr lang="en-US" dirty="0">
                <a:latin typeface="Times New Roman" pitchFamily="18" charset="0"/>
                <a:cs typeface="Times New Roman" pitchFamily="18" charset="0"/>
              </a:rPr>
              <a:t>of Magnetic Transmission Line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56618"/>
                <a:ext cx="4739640" cy="4351338"/>
              </a:xfrm>
            </p:spPr>
            <p:txBody>
              <a:bodyPr>
                <a:normAutofit/>
              </a:bodyPr>
              <a:lstStyle/>
              <a:p>
                <a:pPr marL="285750" indent="-285750"/>
                <a:r>
                  <a:rPr lang="en-US" dirty="0" smtClean="0">
                    <a:latin typeface="Times New Roman" panose="02020603050405020304" pitchFamily="18" charset="0"/>
                    <a:cs typeface="Times New Roman" panose="02020603050405020304" pitchFamily="18" charset="0"/>
                  </a:rPr>
                  <a:t>The phase velocity and group velocity have the following relation:</a:t>
                </a:r>
                <a:endParaRPr lang="en-US"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p</m:t>
                          </m:r>
                        </m:sub>
                      </m:sSub>
                      <m:d>
                        <m:dPr>
                          <m:ctrlPr>
                            <a:rPr lang="en-US" i="1">
                              <a:latin typeface="Cambria Math" panose="02040503050406030204" pitchFamily="18" charset="0"/>
                            </a:rPr>
                          </m:ctrlPr>
                        </m:dPr>
                        <m:e>
                          <m:r>
                            <m:rPr>
                              <m:sty m:val="p"/>
                            </m:rPr>
                            <a:rPr lang="en-US" i="0">
                              <a:latin typeface="Cambria Math" panose="02040503050406030204" pitchFamily="18" charset="0"/>
                            </a:rPr>
                            <m:t>ω</m:t>
                          </m:r>
                        </m:e>
                      </m:d>
                      <m:r>
                        <a:rPr lang="en-US" i="0">
                          <a:latin typeface="Cambria Math" panose="02040503050406030204" pitchFamily="18" charset="0"/>
                        </a:rPr>
                        <m:t>=</m:t>
                      </m:r>
                      <m:f>
                        <m:fPr>
                          <m:ctrlPr>
                            <a:rPr lang="en-US" i="1">
                              <a:latin typeface="Cambria Math" panose="02040503050406030204" pitchFamily="18" charset="0"/>
                            </a:rPr>
                          </m:ctrlPr>
                        </m:fPr>
                        <m:num>
                          <m:r>
                            <m:rPr>
                              <m:sty m:val="p"/>
                            </m:rPr>
                            <a:rPr lang="en-US" i="0" smtClean="0">
                              <a:latin typeface="Cambria Math" panose="02040503050406030204" pitchFamily="18" charset="0"/>
                              <a:ea typeface="Cambria Math" panose="02040503050406030204" pitchFamily="18" charset="0"/>
                            </a:rPr>
                            <m:t>ω</m:t>
                          </m:r>
                        </m:num>
                        <m:den>
                          <m:r>
                            <m:rPr>
                              <m:sty m:val="p"/>
                            </m:rPr>
                            <a:rPr lang="en-US" i="0" smtClean="0">
                              <a:latin typeface="Cambria Math" panose="02040503050406030204" pitchFamily="18" charset="0"/>
                              <a:ea typeface="Cambria Math" panose="02040503050406030204" pitchFamily="18" charset="0"/>
                            </a:rPr>
                            <m:t>β</m:t>
                          </m:r>
                        </m:den>
                      </m:f>
                      <m:r>
                        <a:rPr lang="en-US" b="0" i="0" smtClean="0">
                          <a:latin typeface="Cambria Math" panose="02040503050406030204" pitchFamily="18" charset="0"/>
                          <a:ea typeface="Cambria Math" panose="02040503050406030204" pitchFamily="18" charset="0"/>
                        </a:rPr>
                        <m:t>  , </m:t>
                      </m:r>
                      <m:sSub>
                        <m:sSubPr>
                          <m:ctrlPr>
                            <a:rPr lang="en-US" i="1">
                              <a:latin typeface="Cambria Math" panose="02040503050406030204" pitchFamily="18" charset="0"/>
                            </a:rPr>
                          </m:ctrlPr>
                        </m:sSubPr>
                        <m:e>
                          <m:r>
                            <m:rPr>
                              <m:sty m:val="p"/>
                            </m:rPr>
                            <a:rPr lang="en-US" i="0">
                              <a:latin typeface="Cambria Math" panose="02040503050406030204" pitchFamily="18" charset="0"/>
                            </a:rPr>
                            <m:t>v</m:t>
                          </m:r>
                        </m:e>
                        <m:sub>
                          <m:r>
                            <m:rPr>
                              <m:sty m:val="p"/>
                            </m:rPr>
                            <a:rPr lang="en-US" b="0" i="0" smtClean="0">
                              <a:latin typeface="Cambria Math" panose="02040503050406030204" pitchFamily="18" charset="0"/>
                            </a:rPr>
                            <m:t>g</m:t>
                          </m:r>
                        </m:sub>
                      </m:sSub>
                      <m:d>
                        <m:dPr>
                          <m:ctrlPr>
                            <a:rPr lang="en-US" i="1">
                              <a:latin typeface="Cambria Math" panose="02040503050406030204" pitchFamily="18" charset="0"/>
                            </a:rPr>
                          </m:ctrlPr>
                        </m:dPr>
                        <m:e>
                          <m:r>
                            <m:rPr>
                              <m:sty m:val="p"/>
                            </m:rPr>
                            <a:rPr lang="en-US" i="0">
                              <a:latin typeface="Cambria Math" panose="02040503050406030204" pitchFamily="18" charset="0"/>
                            </a:rPr>
                            <m:t>ω</m:t>
                          </m:r>
                        </m:e>
                      </m:d>
                      <m:r>
                        <a:rPr lang="en-US" i="0">
                          <a:latin typeface="Cambria Math" panose="02040503050406030204" pitchFamily="18" charset="0"/>
                        </a:rPr>
                        <m:t>=</m:t>
                      </m:r>
                      <m:f>
                        <m:fPr>
                          <m:ctrlPr>
                            <a:rPr lang="en-US" i="1">
                              <a:latin typeface="Cambria Math" panose="02040503050406030204" pitchFamily="18" charset="0"/>
                            </a:rPr>
                          </m:ctrlPr>
                        </m:fPr>
                        <m:num>
                          <m:r>
                            <m:rPr>
                              <m:sty m:val="p"/>
                            </m:rPr>
                            <a:rPr lang="en-US" b="0" i="0" smtClean="0">
                              <a:latin typeface="Cambria Math" panose="02040503050406030204" pitchFamily="18" charset="0"/>
                            </a:rPr>
                            <m:t>d</m:t>
                          </m:r>
                          <m:r>
                            <m:rPr>
                              <m:sty m:val="p"/>
                            </m:rPr>
                            <a:rPr lang="en-US" i="0">
                              <a:latin typeface="Cambria Math" panose="02040503050406030204" pitchFamily="18" charset="0"/>
                              <a:ea typeface="Cambria Math" panose="02040503050406030204" pitchFamily="18" charset="0"/>
                            </a:rPr>
                            <m:t>ω</m:t>
                          </m:r>
                        </m:num>
                        <m:den>
                          <m:r>
                            <m:rPr>
                              <m:sty m:val="p"/>
                            </m:rPr>
                            <a:rPr lang="en-US" i="0">
                              <a:latin typeface="Cambria Math" panose="02040503050406030204" pitchFamily="18" charset="0"/>
                            </a:rPr>
                            <m:t>d</m:t>
                          </m:r>
                          <m:r>
                            <m:rPr>
                              <m:sty m:val="p"/>
                            </m:rPr>
                            <a:rPr lang="en-US" i="0">
                              <a:latin typeface="Cambria Math" panose="02040503050406030204" pitchFamily="18" charset="0"/>
                              <a:ea typeface="Cambria Math" panose="02040503050406030204" pitchFamily="18" charset="0"/>
                            </a:rPr>
                            <m:t>β</m:t>
                          </m:r>
                        </m:den>
                      </m:f>
                    </m:oMath>
                  </m:oMathPara>
                </a14:m>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Super-luminal phase velocity is exhibited near 100 </a:t>
                </a:r>
                <a:r>
                  <a:rPr lang="en-US" dirty="0" err="1" smtClean="0">
                    <a:latin typeface="Times New Roman" panose="02020603050405020304" pitchFamily="18" charset="0"/>
                    <a:cs typeface="Times New Roman" panose="02020603050405020304" pitchFamily="18" charset="0"/>
                  </a:rPr>
                  <a:t>MHz.</a:t>
                </a:r>
                <a:r>
                  <a:rPr lang="en-US" dirty="0" smtClean="0">
                    <a:latin typeface="Times New Roman" panose="02020603050405020304" pitchFamily="18" charset="0"/>
                    <a:cs typeface="Times New Roman" panose="02020603050405020304" pitchFamily="18" charset="0"/>
                  </a:rPr>
                  <a:t> The group velocity is </a:t>
                </a:r>
                <a14:m>
                  <m:oMath xmlns:m="http://schemas.openxmlformats.org/officeDocument/2006/math">
                    <m:sSup>
                      <m:sSupPr>
                        <m:ctrlPr>
                          <a:rPr lang="en-US" i="1" smtClean="0">
                            <a:latin typeface="Cambria Math" panose="02040503050406030204" pitchFamily="18" charset="0"/>
                          </a:rPr>
                        </m:ctrlPr>
                      </m:sSupPr>
                      <m:e>
                        <m:r>
                          <a:rPr lang="en-US" b="0" i="0" smtClean="0">
                            <a:latin typeface="Cambria Math" panose="02040503050406030204" pitchFamily="18" charset="0"/>
                          </a:rPr>
                          <m:t>10</m:t>
                        </m:r>
                      </m:e>
                      <m:sup>
                        <m:r>
                          <a:rPr lang="en-US" b="0" i="0" smtClean="0">
                            <a:latin typeface="Cambria Math" panose="02040503050406030204" pitchFamily="18" charset="0"/>
                          </a:rPr>
                          <m:t>8</m:t>
                        </m:r>
                      </m:sup>
                    </m:sSup>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s</m:t>
                    </m:r>
                  </m:oMath>
                </a14:m>
                <a:r>
                  <a:rPr lang="en-US" dirty="0" smtClean="0">
                    <a:latin typeface="Times New Roman" panose="02020603050405020304" pitchFamily="18" charset="0"/>
                    <a:cs typeface="Times New Roman" panose="02020603050405020304" pitchFamily="18" charset="0"/>
                  </a:rPr>
                  <a:t> below 100MHz but it decreases after 100MHz.</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56618"/>
                <a:ext cx="4739640" cy="4351338"/>
              </a:xfrm>
              <a:blipFill>
                <a:blip r:embed="rId2"/>
                <a:stretch>
                  <a:fillRect l="-2317" t="-2521" r="-308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78</a:t>
            </a:fld>
            <a:endParaRPr lang="en-US"/>
          </a:p>
        </p:txBody>
      </p:sp>
      <p:pic>
        <p:nvPicPr>
          <p:cNvPr id="6" name="Picture 5"/>
          <p:cNvPicPr>
            <a:picLocks noChangeAspect="1"/>
          </p:cNvPicPr>
          <p:nvPr/>
        </p:nvPicPr>
        <p:blipFill>
          <a:blip r:embed="rId3"/>
          <a:stretch>
            <a:fillRect/>
          </a:stretch>
        </p:blipFill>
        <p:spPr>
          <a:xfrm>
            <a:off x="5798441" y="2407514"/>
            <a:ext cx="5555359" cy="3482906"/>
          </a:xfrm>
          <a:prstGeom prst="rect">
            <a:avLst/>
          </a:prstGeom>
          <a:ln>
            <a:solidFill>
              <a:schemeClr val="tx1"/>
            </a:solidFill>
          </a:ln>
        </p:spPr>
      </p:pic>
    </p:spTree>
    <p:extLst>
      <p:ext uri="{BB962C8B-B14F-4D97-AF65-F5344CB8AC3E}">
        <p14:creationId xmlns:p14="http://schemas.microsoft.com/office/powerpoint/2010/main" val="141528614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3.3. Intrinsic Wave Impedance of Magnetic Transmission Line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79</a:t>
            </a:fld>
            <a:endParaRPr lang="en-US"/>
          </a:p>
        </p:txBody>
      </p:sp>
      <mc:AlternateContent xmlns:mc="http://schemas.openxmlformats.org/markup-compatibility/2006" xmlns:a14="http://schemas.microsoft.com/office/drawing/2010/main">
        <mc:Choice Requires="a14">
          <p:sp>
            <p:nvSpPr>
              <p:cNvPr id="6" name="Rectangle 5"/>
              <p:cNvSpPr/>
              <p:nvPr/>
            </p:nvSpPr>
            <p:spPr>
              <a:xfrm>
                <a:off x="394063" y="1938676"/>
                <a:ext cx="5327469" cy="4733412"/>
              </a:xfrm>
              <a:prstGeom prst="rect">
                <a:avLst/>
              </a:prstGeom>
            </p:spPr>
            <p:txBody>
              <a:bodyPr wrap="square">
                <a:spAutoFit/>
              </a:bodyPr>
              <a:lstStyle/>
              <a:p>
                <a:pPr marL="285750" indent="-285750">
                  <a:buFont typeface="Arial" pitchFamily="34" charset="0"/>
                  <a:buChar char="•"/>
                </a:pPr>
                <a:r>
                  <a:rPr lang="en-US" sz="2800" dirty="0" smtClean="0">
                    <a:latin typeface="Times New Roman" panose="02020603050405020304" pitchFamily="18" charset="0"/>
                    <a:cs typeface="Times New Roman" panose="02020603050405020304" pitchFamily="18" charset="0"/>
                  </a:rPr>
                  <a:t>The intrinsic wave impedance is given by</a:t>
                </a:r>
              </a:p>
              <a:p>
                <a:pPr algn="ctr"/>
                <a:r>
                  <a:rPr lang="en-US" sz="2800" dirty="0" smtClean="0"/>
                  <a:t>𝜂 </a:t>
                </a:r>
                <a14:m>
                  <m:oMath xmlns:m="http://schemas.openxmlformats.org/officeDocument/2006/math">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r>
                      <a:rPr lang="en-US" sz="2800">
                        <a:latin typeface="Cambria Math" panose="02040503050406030204" pitchFamily="18" charset="0"/>
                      </a:rPr>
                      <m:t>=</m:t>
                    </m:r>
                    <m:f>
                      <m:fPr>
                        <m:ctrlPr>
                          <a:rPr lang="en-US" sz="2800" i="1" smtClean="0">
                            <a:latin typeface="Cambria Math" panose="02040503050406030204" pitchFamily="18" charset="0"/>
                          </a:rPr>
                        </m:ctrlPr>
                      </m:fPr>
                      <m:num>
                        <m:sSub>
                          <m:sSubPr>
                            <m:ctrlPr>
                              <a:rPr lang="en-US" sz="2800" i="1" smtClean="0">
                                <a:latin typeface="Cambria Math" panose="02040503050406030204" pitchFamily="18" charset="0"/>
                              </a:rPr>
                            </m:ctrlPr>
                          </m:sSubPr>
                          <m:e>
                            <m:r>
                              <a:rPr lang="en-US" sz="2800" b="0" i="1" smtClean="0">
                                <a:latin typeface="Cambria Math"/>
                              </a:rPr>
                              <m:t>𝐸</m:t>
                            </m:r>
                          </m:e>
                          <m:sub>
                            <m:r>
                              <a:rPr lang="en-US" sz="2800" b="0" i="1" smtClean="0">
                                <a:latin typeface="Cambria Math"/>
                              </a:rPr>
                              <m:t>𝑥</m:t>
                            </m:r>
                          </m:sub>
                        </m:sSub>
                        <m:d>
                          <m:dPr>
                            <m:ctrlPr>
                              <a:rPr lang="en-US" sz="2800" b="0" i="1" smtClean="0">
                                <a:latin typeface="Cambria Math" panose="02040503050406030204" pitchFamily="18" charset="0"/>
                              </a:rPr>
                            </m:ctrlPr>
                          </m:dPr>
                          <m:e>
                            <m:r>
                              <m:rPr>
                                <m:sty m:val="p"/>
                              </m:rPr>
                              <a:rPr lang="en-US" sz="2800">
                                <a:latin typeface="Cambria Math" panose="02040503050406030204" pitchFamily="18" charset="0"/>
                              </a:rPr>
                              <m:t>jω</m:t>
                            </m:r>
                          </m:e>
                        </m:d>
                      </m:num>
                      <m:den>
                        <m:sSub>
                          <m:sSubPr>
                            <m:ctrlPr>
                              <a:rPr lang="en-US" sz="2800" i="1" smtClean="0">
                                <a:latin typeface="Cambria Math" panose="02040503050406030204" pitchFamily="18" charset="0"/>
                              </a:rPr>
                            </m:ctrlPr>
                          </m:sSubPr>
                          <m:e>
                            <m:r>
                              <a:rPr lang="en-US" sz="2800" b="0" i="1" smtClean="0">
                                <a:latin typeface="Cambria Math"/>
                              </a:rPr>
                              <m:t>𝐻</m:t>
                            </m:r>
                          </m:e>
                          <m:sub>
                            <m:r>
                              <a:rPr lang="en-US" sz="2800" b="0" i="1" smtClean="0">
                                <a:latin typeface="Cambria Math"/>
                              </a:rPr>
                              <m:t>𝑥</m:t>
                            </m:r>
                          </m:sub>
                        </m:sSub>
                        <m:d>
                          <m:dPr>
                            <m:ctrlPr>
                              <a:rPr lang="en-US" sz="2800" b="0" i="1" smtClean="0">
                                <a:latin typeface="Cambria Math" panose="02040503050406030204" pitchFamily="18" charset="0"/>
                              </a:rPr>
                            </m:ctrlPr>
                          </m:dPr>
                          <m:e>
                            <m:r>
                              <m:rPr>
                                <m:sty m:val="p"/>
                              </m:rPr>
                              <a:rPr lang="en-US" sz="2800">
                                <a:latin typeface="Cambria Math" panose="02040503050406030204" pitchFamily="18" charset="0"/>
                              </a:rPr>
                              <m:t>jω</m:t>
                            </m:r>
                          </m:e>
                        </m:d>
                      </m:den>
                    </m:f>
                    <m:r>
                      <a:rPr lang="en-US" sz="2800" b="0" i="1" smtClean="0">
                        <a:latin typeface="Cambria Math"/>
                      </a:rPr>
                      <m:t>=</m:t>
                    </m:r>
                    <m:f>
                      <m:fPr>
                        <m:ctrlPr>
                          <a:rPr lang="en-US" sz="2800" i="1" smtClean="0">
                            <a:latin typeface="Cambria Math" panose="02040503050406030204" pitchFamily="18" charset="0"/>
                          </a:rPr>
                        </m:ctrlPr>
                      </m:fPr>
                      <m:num>
                        <m:sSub>
                          <m:sSubPr>
                            <m:ctrlPr>
                              <a:rPr lang="en-US" sz="2800" i="1">
                                <a:latin typeface="Cambria Math" panose="02040503050406030204" pitchFamily="18" charset="0"/>
                              </a:rPr>
                            </m:ctrlPr>
                          </m:sSubPr>
                          <m:e>
                            <m:r>
                              <m:rPr>
                                <m:sty m:val="p"/>
                              </m:rPr>
                              <a:rPr lang="en-US" sz="2800">
                                <a:latin typeface="Cambria Math" panose="02040503050406030204" pitchFamily="18" charset="0"/>
                              </a:rPr>
                              <m:t>V</m:t>
                            </m:r>
                          </m:e>
                          <m:sub>
                            <m:r>
                              <m:rPr>
                                <m:sty m:val="p"/>
                              </m:rPr>
                              <a:rPr lang="en-US" sz="2800">
                                <a:latin typeface="Cambria Math" panose="02040503050406030204" pitchFamily="18" charset="0"/>
                              </a:rPr>
                              <m:t>m</m:t>
                            </m:r>
                          </m:sub>
                        </m:sSub>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num>
                      <m:den>
                        <m:sSub>
                          <m:sSubPr>
                            <m:ctrlPr>
                              <a:rPr lang="en-US" sz="2800" i="1">
                                <a:latin typeface="Cambria Math" panose="02040503050406030204" pitchFamily="18" charset="0"/>
                              </a:rPr>
                            </m:ctrlPr>
                          </m:sSubPr>
                          <m:e>
                            <m:r>
                              <m:rPr>
                                <m:sty m:val="p"/>
                              </m:rPr>
                              <a:rPr lang="en-US" sz="2800">
                                <a:latin typeface="Cambria Math" panose="02040503050406030204" pitchFamily="18" charset="0"/>
                              </a:rPr>
                              <m:t>I</m:t>
                            </m:r>
                          </m:e>
                          <m:sub>
                            <m:r>
                              <m:rPr>
                                <m:sty m:val="p"/>
                              </m:rPr>
                              <a:rPr lang="en-US" sz="2800">
                                <a:latin typeface="Cambria Math" panose="02040503050406030204" pitchFamily="18" charset="0"/>
                              </a:rPr>
                              <m:t>m</m:t>
                            </m:r>
                            <m:r>
                              <a:rPr lang="en-US" sz="2800">
                                <a:latin typeface="Cambria Math" panose="02040503050406030204" pitchFamily="18" charset="0"/>
                              </a:rPr>
                              <m:t>,</m:t>
                            </m:r>
                            <m:r>
                              <m:rPr>
                                <m:sty m:val="p"/>
                              </m:rPr>
                              <a:rPr lang="en-US" sz="2800">
                                <a:latin typeface="Cambria Math" panose="02040503050406030204" pitchFamily="18" charset="0"/>
                              </a:rPr>
                              <m:t>disp</m:t>
                            </m:r>
                          </m:sub>
                        </m:sSub>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den>
                    </m:f>
                  </m:oMath>
                </a14:m>
                <a:endParaRPr lang="en-US" sz="2800" i="1" dirty="0" smtClean="0">
                  <a:latin typeface="Cambria Math" panose="02040503050406030204" pitchFamily="18" charset="0"/>
                </a:endParaRPr>
              </a:p>
              <a:p>
                <a:pPr algn="ctr"/>
                <a:endParaRPr lang="en-US" sz="2800" dirty="0" smtClean="0"/>
              </a:p>
              <a:p>
                <a:pPr algn="ctr"/>
                <a:r>
                  <a:rPr lang="en-US" sz="2800" dirty="0" smtClean="0"/>
                  <a:t>𝜂 </a:t>
                </a:r>
                <a14:m>
                  <m:oMath xmlns:m="http://schemas.openxmlformats.org/officeDocument/2006/math">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r>
                      <a:rPr lang="en-US" sz="2800" b="0" i="0" smtClean="0">
                        <a:latin typeface="Cambria Math" panose="02040503050406030204" pitchFamily="18" charset="0"/>
                      </a:rPr>
                      <m:t>=</m:t>
                    </m:r>
                    <m:rad>
                      <m:radPr>
                        <m:degHide m:val="on"/>
                        <m:ctrlPr>
                          <a:rPr lang="en-US" sz="2800" i="1" smtClean="0">
                            <a:latin typeface="Cambria Math" panose="02040503050406030204" pitchFamily="18" charset="0"/>
                          </a:rPr>
                        </m:ctrlPr>
                      </m:radPr>
                      <m:deg/>
                      <m:e>
                        <m:f>
                          <m:fPr>
                            <m:ctrlPr>
                              <a:rPr lang="en-US" sz="2800" i="1" smtClean="0">
                                <a:latin typeface="Cambria Math" panose="02040503050406030204" pitchFamily="18" charset="0"/>
                              </a:rPr>
                            </m:ctrlPr>
                          </m:fPr>
                          <m:num>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𝑍</m:t>
                                </m:r>
                              </m:e>
                              <m:sub>
                                <m:r>
                                  <a:rPr lang="en-US" sz="2800" b="0" i="1" smtClean="0">
                                    <a:latin typeface="Cambria Math" panose="02040503050406030204" pitchFamily="18" charset="0"/>
                                  </a:rPr>
                                  <m:t>𝑇</m:t>
                                </m:r>
                              </m:sub>
                            </m:sSub>
                          </m:num>
                          <m:den>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𝐿</m:t>
                                </m:r>
                              </m:sub>
                            </m:sSub>
                          </m:den>
                        </m:f>
                      </m:e>
                    </m:rad>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f>
                          <m:fPr>
                            <m:ctrlPr>
                              <a:rPr lang="en-US" sz="2800" i="1">
                                <a:latin typeface="Cambria Math" panose="02040503050406030204" pitchFamily="18" charset="0"/>
                              </a:rPr>
                            </m:ctrlPr>
                          </m:fPr>
                          <m:num>
                            <m:r>
                              <m:rPr>
                                <m:sty m:val="p"/>
                              </m:rPr>
                              <a:rPr lang="en-US" sz="2800">
                                <a:latin typeface="Cambria Math" panose="02040503050406030204" pitchFamily="18" charset="0"/>
                              </a:rPr>
                              <m:t>jωμ</m:t>
                            </m:r>
                          </m:num>
                          <m:den>
                            <m:sSub>
                              <m:sSubPr>
                                <m:ctrlPr>
                                  <a:rPr lang="en-US" sz="2800" i="1">
                                    <a:latin typeface="Cambria Math" panose="02040503050406030204" pitchFamily="18" charset="0"/>
                                  </a:rPr>
                                </m:ctrlPr>
                              </m:sSubPr>
                              <m:e>
                                <m:r>
                                  <m:rPr>
                                    <m:sty m:val="p"/>
                                  </m:rPr>
                                  <a:rPr lang="en-US" sz="2800">
                                    <a:latin typeface="Cambria Math" panose="02040503050406030204" pitchFamily="18" charset="0"/>
                                  </a:rPr>
                                  <m:t>σ</m:t>
                                </m:r>
                              </m:e>
                              <m:sub>
                                <m:r>
                                  <m:rPr>
                                    <m:sty m:val="p"/>
                                  </m:rPr>
                                  <a:rPr lang="en-US" sz="2800">
                                    <a:latin typeface="Cambria Math" panose="02040503050406030204" pitchFamily="18" charset="0"/>
                                  </a:rPr>
                                  <m:t>e</m:t>
                                </m:r>
                              </m:sub>
                            </m:sSub>
                            <m:r>
                              <a:rPr lang="en-US" sz="2800">
                                <a:latin typeface="Cambria Math" panose="02040503050406030204" pitchFamily="18" charset="0"/>
                              </a:rPr>
                              <m:t>+</m:t>
                            </m:r>
                            <m:r>
                              <m:rPr>
                                <m:sty m:val="p"/>
                              </m:rPr>
                              <a:rPr lang="en-US" sz="2800">
                                <a:latin typeface="Cambria Math" panose="02040503050406030204" pitchFamily="18" charset="0"/>
                              </a:rPr>
                              <m:t>jωε</m:t>
                            </m:r>
                          </m:den>
                        </m:f>
                      </m:e>
                    </m:rad>
                  </m:oMath>
                </a14:m>
                <a:endParaRPr lang="en-US" sz="2800" dirty="0" smtClean="0"/>
              </a:p>
              <a:p>
                <a:pPr algn="ctr"/>
                <a:endParaRPr lang="en-US" sz="2800" dirty="0"/>
              </a:p>
              <a:p>
                <a:pPr marL="285750" indent="-285750">
                  <a:buFont typeface="Arial" pitchFamily="34" charset="0"/>
                  <a:buChar char="•"/>
                </a:pPr>
                <a:r>
                  <a:rPr lang="en-US" sz="2800" dirty="0" smtClean="0">
                    <a:latin typeface="Times New Roman" panose="02020603050405020304" pitchFamily="18" charset="0"/>
                    <a:cs typeface="Times New Roman" panose="02020603050405020304" pitchFamily="18" charset="0"/>
                  </a:rPr>
                  <a:t>The intrinsic impedance drops progressively as the permeability decreases.</a:t>
                </a:r>
                <a:endParaRPr lang="en-US" sz="2800" dirty="0">
                  <a:latin typeface="Times New Roman" panose="02020603050405020304" pitchFamily="18" charset="0"/>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394063" y="1938676"/>
                <a:ext cx="5327469" cy="4733412"/>
              </a:xfrm>
              <a:prstGeom prst="rect">
                <a:avLst/>
              </a:prstGeom>
              <a:blipFill>
                <a:blip r:embed="rId2"/>
                <a:stretch>
                  <a:fillRect l="-2059" t="-1287" r="-1030" b="-2574"/>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6253053" y="2233279"/>
            <a:ext cx="5100747" cy="3828469"/>
          </a:xfrm>
          <a:prstGeom prst="rect">
            <a:avLst/>
          </a:prstGeom>
          <a:ln>
            <a:solidFill>
              <a:schemeClr val="tx1"/>
            </a:solidFill>
          </a:ln>
        </p:spPr>
      </p:pic>
    </p:spTree>
    <p:extLst>
      <p:ext uri="{BB962C8B-B14F-4D97-AF65-F5344CB8AC3E}">
        <p14:creationId xmlns:p14="http://schemas.microsoft.com/office/powerpoint/2010/main" val="11794372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1.1. Introduction to Solid State Magnetism</a:t>
            </a: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8</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895971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3356"/>
            <a:ext cx="10515600" cy="1325563"/>
          </a:xfrm>
        </p:spPr>
        <p:txBody>
          <a:bodyPr>
            <a:normAutofit/>
          </a:bodyPr>
          <a:lstStyle/>
          <a:p>
            <a:r>
              <a:rPr lang="en-US" dirty="0">
                <a:latin typeface="Times New Roman" pitchFamily="18" charset="0"/>
                <a:cs typeface="Times New Roman" pitchFamily="18" charset="0"/>
              </a:rPr>
              <a:t>3.3. Longitudinal Admittance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80</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590419" y="1961383"/>
                <a:ext cx="5267332" cy="3255828"/>
              </a:xfrm>
              <a:prstGeom prst="rect">
                <a:avLst/>
              </a:prstGeom>
              <a:noFill/>
            </p:spPr>
            <p:txBody>
              <a:bodyPr wrap="square" rtlCol="0">
                <a:spAutoFit/>
              </a:bodyPr>
              <a:lstStyle/>
              <a:p>
                <a:pPr marL="342900" indent="-342900">
                  <a:buFont typeface="Arial" panose="020B0604020202020204" pitchFamily="34" charset="0"/>
                  <a:buChar char="•"/>
                </a:pPr>
                <a:r>
                  <a:rPr lang="en-US" sz="2400" b="0" dirty="0" smtClean="0">
                    <a:latin typeface="Cambria Math"/>
                  </a:rPr>
                  <a:t>The Longitudinal Admittance was calculated using the following relation:</a:t>
                </a:r>
              </a:p>
              <a:p>
                <a:pPr marL="342900" indent="-342900">
                  <a:buFont typeface="Arial" panose="020B0604020202020204" pitchFamily="34" charset="0"/>
                  <a:buChar char="•"/>
                </a:pPr>
                <a:endParaRPr lang="en-US" sz="2400" b="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f>
                        <m:fPr>
                          <m:ctrlPr>
                            <a:rPr lang="en-US" sz="2400" i="1" smtClean="0">
                              <a:latin typeface="Cambria Math" panose="02040503050406030204" pitchFamily="18" charset="0"/>
                            </a:rPr>
                          </m:ctrlPr>
                        </m:fPr>
                        <m:num>
                          <m:r>
                            <a:rPr lang="en-US" sz="2400" i="1">
                              <a:latin typeface="Cambria Math" panose="02040503050406030204" pitchFamily="18" charset="0"/>
                            </a:rPr>
                            <m:t>𝛾</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num>
                        <m:den>
                          <m:r>
                            <m:rPr>
                              <m:nor/>
                            </m:rPr>
                            <a:rPr lang="en-US" sz="2400" dirty="0"/>
                            <m:t>𝜂</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e>
                          </m:rad>
                        </m:num>
                        <m:den>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den>
                      </m:f>
                    </m:oMath>
                  </m:oMathPara>
                </a14:m>
                <a:endParaRPr lang="en-US" sz="2400" i="1" dirty="0" smtClean="0">
                  <a:latin typeface="Cambria Math" panose="02040503050406030204" pitchFamily="18" charset="0"/>
                </a:endParaRPr>
              </a:p>
              <a:p>
                <a:endParaRPr lang="en-US" sz="24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𝐿</m:t>
                          </m:r>
                        </m:sub>
                      </m:sSub>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𝐿</m:t>
                          </m:r>
                        </m:sub>
                      </m:sSub>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590419" y="1961383"/>
                <a:ext cx="5267332" cy="3255828"/>
              </a:xfrm>
              <a:prstGeom prst="rect">
                <a:avLst/>
              </a:prstGeom>
              <a:blipFill>
                <a:blip r:embed="rId2"/>
                <a:stretch>
                  <a:fillRect l="-1620" t="-1498" b="-1498"/>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253053" y="1961383"/>
            <a:ext cx="5100747" cy="3828469"/>
          </a:xfrm>
          <a:prstGeom prst="rect">
            <a:avLst/>
          </a:prstGeom>
          <a:ln>
            <a:solidFill>
              <a:schemeClr val="tx1"/>
            </a:solidFill>
          </a:ln>
        </p:spPr>
      </p:pic>
    </p:spTree>
    <p:extLst>
      <p:ext uri="{BB962C8B-B14F-4D97-AF65-F5344CB8AC3E}">
        <p14:creationId xmlns:p14="http://schemas.microsoft.com/office/powerpoint/2010/main" val="286003404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itchFamily="18" charset="0"/>
              </a:rPr>
              <a:t>3.3. Transverse Impedance of Magnetic Transmission Line</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pPr/>
              <a:t>81</a:t>
            </a:fld>
            <a:endParaRPr lang="en-US">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579847" y="2295673"/>
                <a:ext cx="4841240" cy="2760307"/>
              </a:xfrm>
              <a:prstGeom prst="rect">
                <a:avLst/>
              </a:prstGeom>
              <a:noFill/>
            </p:spPr>
            <p:txBody>
              <a:bodyPr wrap="square" rtlCol="0">
                <a:spAutoFit/>
              </a:bodyPr>
              <a:lstStyle/>
              <a:p>
                <a:pPr marL="342900" indent="-342900">
                  <a:buFont typeface="Arial" pitchFamily="34" charset="0"/>
                  <a:buChar char="•"/>
                </a:pPr>
                <a:r>
                  <a:rPr lang="en-US" sz="2400" b="0" i="0" dirty="0" smtClean="0">
                    <a:latin typeface="Cambria Math"/>
                  </a:rPr>
                  <a:t>The Transverse Impedance was calculated using the following relation</a:t>
                </a:r>
              </a:p>
              <a:p>
                <a:pPr marL="342900" indent="-342900">
                  <a:buFont typeface="Arial" pitchFamily="34" charset="0"/>
                  <a:buChar char="•"/>
                </a:pPr>
                <a:endParaRPr lang="en-US" sz="2400" b="0" i="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a:rPr>
                        <m:t>=</m:t>
                      </m:r>
                      <m:r>
                        <m:rPr>
                          <m:nor/>
                        </m:rPr>
                        <a:rPr lang="en-US" sz="2000" dirty="0"/>
                        <m:t>𝜂</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r>
                        <a:rPr lang="en-US" sz="2400" i="1">
                          <a:latin typeface="Cambria Math" panose="02040503050406030204" pitchFamily="18" charset="0"/>
                        </a:rPr>
                        <m:t>𝛾</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oMath>
                  </m:oMathPara>
                </a14:m>
                <a:endParaRPr lang="en-US" sz="2400" i="1" dirty="0" smtClean="0">
                  <a:latin typeface="Cambria Math" panose="02040503050406030204" pitchFamily="18" charset="0"/>
                </a:endParaRPr>
              </a:p>
              <a:p>
                <a:endParaRPr lang="en-US" sz="24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𝑌</m:t>
                              </m:r>
                            </m:e>
                            <m:sub>
                              <m:r>
                                <a:rPr lang="en-US" sz="2400" i="1">
                                  <a:latin typeface="Cambria Math" panose="02040503050406030204" pitchFamily="18" charset="0"/>
                                </a:rPr>
                                <m:t>𝐿</m:t>
                              </m:r>
                            </m:sub>
                          </m:sSub>
                        </m:e>
                      </m:rad>
                      <m:r>
                        <a:rPr lang="en-US" sz="2400" b="0" i="1" smtClean="0">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𝑇</m:t>
                          </m:r>
                        </m:sub>
                      </m:sSub>
                    </m:oMath>
                  </m:oMathPara>
                </a14:m>
                <a:endParaRPr lang="en-US" sz="2000" dirty="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79847" y="2295673"/>
                <a:ext cx="4841240" cy="2760307"/>
              </a:xfrm>
              <a:prstGeom prst="rect">
                <a:avLst/>
              </a:prstGeom>
              <a:blipFill>
                <a:blip r:embed="rId2"/>
                <a:stretch>
                  <a:fillRect l="-1637" t="-1770"/>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253053" y="1969101"/>
            <a:ext cx="5100747" cy="3828469"/>
          </a:xfrm>
          <a:prstGeom prst="rect">
            <a:avLst/>
          </a:prstGeom>
          <a:ln>
            <a:solidFill>
              <a:schemeClr val="tx1"/>
            </a:solidFill>
          </a:ln>
        </p:spPr>
      </p:pic>
      <p:sp>
        <p:nvSpPr>
          <p:cNvPr id="6" name="Footer Placeholder 3"/>
          <p:cNvSpPr>
            <a:spLocks noGrp="1"/>
          </p:cNvSpPr>
          <p:nvPr>
            <p:ph type="ftr" sz="quarter" idx="11"/>
          </p:nvPr>
        </p:nvSpPr>
        <p:spPr>
          <a:xfrm>
            <a:off x="3363687" y="6356350"/>
            <a:ext cx="4114800" cy="365125"/>
          </a:xfrm>
        </p:spPr>
        <p:txBody>
          <a:bodyPr/>
          <a:lstStyle/>
          <a:p>
            <a:r>
              <a:rPr lang="en-US" dirty="0" smtClean="0"/>
              <a:t>Modeling and Simulation of Magnetic Transmission Lines</a:t>
            </a:r>
            <a:endParaRPr lang="en-US" dirty="0"/>
          </a:p>
        </p:txBody>
      </p:sp>
    </p:spTree>
    <p:extLst>
      <p:ext uri="{BB962C8B-B14F-4D97-AF65-F5344CB8AC3E}">
        <p14:creationId xmlns:p14="http://schemas.microsoft.com/office/powerpoint/2010/main" val="77551756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Ferromagnetic Resonance in Saturated Gyromagnetic material</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825624"/>
            <a:ext cx="10515600" cy="4895851"/>
          </a:xfrm>
        </p:spPr>
        <p:txBody>
          <a:bodyPr>
            <a:normAutofit fontScale="92500"/>
          </a:bodyPr>
          <a:lstStyle/>
          <a:p>
            <a:r>
              <a:rPr lang="en-US" dirty="0">
                <a:latin typeface="Times New Roman" panose="02020603050405020304" pitchFamily="18" charset="0"/>
                <a:cs typeface="Times New Roman" panose="02020603050405020304" pitchFamily="18" charset="0"/>
              </a:rPr>
              <a:t>Ferromagnetic </a:t>
            </a:r>
            <a:r>
              <a:rPr lang="en-US" dirty="0" smtClean="0">
                <a:latin typeface="Times New Roman" panose="02020603050405020304" pitchFamily="18" charset="0"/>
                <a:cs typeface="Times New Roman" panose="02020603050405020304" pitchFamily="18" charset="0"/>
              </a:rPr>
              <a:t>resonance is </a:t>
            </a:r>
            <a:r>
              <a:rPr lang="en-US" dirty="0">
                <a:latin typeface="Times New Roman" panose="02020603050405020304" pitchFamily="18" charset="0"/>
                <a:cs typeface="Times New Roman" panose="02020603050405020304" pitchFamily="18" charset="0"/>
              </a:rPr>
              <a:t>coupling between an electromagnetic wave and the magnetization of a medium through which it passes. This coupling induces a significant loss of power of the wave. The power is absorbed by the </a:t>
            </a:r>
            <a:r>
              <a:rPr lang="en-US" dirty="0" err="1">
                <a:latin typeface="Times New Roman" panose="02020603050405020304" pitchFamily="18" charset="0"/>
                <a:cs typeface="Times New Roman" panose="02020603050405020304" pitchFamily="18" charset="0"/>
              </a:rPr>
              <a:t>precessing</a:t>
            </a:r>
            <a:r>
              <a:rPr lang="en-US" dirty="0">
                <a:latin typeface="Times New Roman" panose="02020603050405020304" pitchFamily="18" charset="0"/>
                <a:cs typeface="Times New Roman" panose="02020603050405020304" pitchFamily="18" charset="0"/>
              </a:rPr>
              <a:t> magnetization </a:t>
            </a:r>
            <a:r>
              <a:rPr lang="en-US" dirty="0" smtClean="0">
                <a:latin typeface="Times New Roman" panose="02020603050405020304" pitchFamily="18" charset="0"/>
                <a:cs typeface="Times New Roman" panose="02020603050405020304" pitchFamily="18" charset="0"/>
              </a:rPr>
              <a:t>of </a:t>
            </a:r>
            <a:r>
              <a:rPr lang="en-US" dirty="0">
                <a:latin typeface="Times New Roman" panose="02020603050405020304" pitchFamily="18" charset="0"/>
                <a:cs typeface="Times New Roman" panose="02020603050405020304" pitchFamily="18" charset="0"/>
              </a:rPr>
              <a:t>the material and lost as heat. </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For </a:t>
            </a:r>
            <a:r>
              <a:rPr lang="en-US" dirty="0">
                <a:latin typeface="Times New Roman" panose="02020603050405020304" pitchFamily="18" charset="0"/>
                <a:cs typeface="Times New Roman" panose="02020603050405020304" pitchFamily="18" charset="0"/>
              </a:rPr>
              <a:t>this coupling to occur, the frequency of the incident wave must be equal to the precession frequency of the magnetization (Larmor frequency</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The FMR spectroscopic technique is a standard tool for probing spin waves and spin dynamics. FMR probes the sample magnetization resulting from the magnetic moments of dipolar-coupled but unpaired electrons.</a:t>
            </a:r>
          </a:p>
          <a:p>
            <a:r>
              <a:rPr lang="en-US" dirty="0" smtClean="0">
                <a:latin typeface="Times New Roman" panose="02020603050405020304" pitchFamily="18" charset="0"/>
                <a:cs typeface="Times New Roman" panose="02020603050405020304" pitchFamily="18" charset="0"/>
              </a:rPr>
              <a:t>The FMR resonance is also the basis of various high-frequency electronic devices, such as resonance isolators or circulators.</a:t>
            </a:r>
          </a:p>
          <a:p>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dirty="0" smtClean="0"/>
              <a:t>Modeling and Simulation of Magnetic Transmission Lines</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82</a:t>
            </a:fld>
            <a:endParaRPr lang="en-US"/>
          </a:p>
        </p:txBody>
      </p:sp>
    </p:spTree>
    <p:extLst>
      <p:ext uri="{BB962C8B-B14F-4D97-AF65-F5344CB8AC3E}">
        <p14:creationId xmlns:p14="http://schemas.microsoft.com/office/powerpoint/2010/main" val="35452336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10978"/>
          </a:xfrm>
        </p:spPr>
        <p:txBody>
          <a:bodyPr>
            <a:normAutofit fontScale="90000"/>
          </a:bodyPr>
          <a:lstStyle/>
          <a:p>
            <a:r>
              <a:rPr lang="en-US" dirty="0" smtClean="0">
                <a:latin typeface="Times New Roman" panose="02020603050405020304" pitchFamily="18" charset="0"/>
                <a:cs typeface="Times New Roman" panose="02020603050405020304" pitchFamily="18" charset="0"/>
              </a:rPr>
              <a:t>3.3. Gyromagnetic Precession due to Sinusoidal Source</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83</a:t>
            </a:fld>
            <a:endParaRPr lang="en-US"/>
          </a:p>
        </p:txBody>
      </p:sp>
      <p:pic>
        <p:nvPicPr>
          <p:cNvPr id="3" name="Picture 2"/>
          <p:cNvPicPr>
            <a:picLocks noChangeAspect="1"/>
          </p:cNvPicPr>
          <p:nvPr/>
        </p:nvPicPr>
        <p:blipFill rotWithShape="1">
          <a:blip r:embed="rId2"/>
          <a:srcRect l="49352"/>
          <a:stretch/>
        </p:blipFill>
        <p:spPr>
          <a:xfrm>
            <a:off x="7158446" y="2123458"/>
            <a:ext cx="4195354" cy="4232892"/>
          </a:xfrm>
          <a:prstGeom prst="rect">
            <a:avLst/>
          </a:prstGeom>
          <a:ln>
            <a:solidFill>
              <a:schemeClr val="tx1"/>
            </a:solidFill>
          </a:ln>
        </p:spPr>
      </p:pic>
      <p:pic>
        <p:nvPicPr>
          <p:cNvPr id="7" name="Picture 6"/>
          <p:cNvPicPr>
            <a:picLocks noChangeAspect="1"/>
          </p:cNvPicPr>
          <p:nvPr/>
        </p:nvPicPr>
        <p:blipFill>
          <a:blip r:embed="rId3"/>
          <a:stretch>
            <a:fillRect/>
          </a:stretch>
        </p:blipFill>
        <p:spPr>
          <a:xfrm>
            <a:off x="838200" y="2123458"/>
            <a:ext cx="5721105" cy="4232892"/>
          </a:xfrm>
          <a:prstGeom prst="rect">
            <a:avLst/>
          </a:prstGeom>
          <a:ln>
            <a:solidFill>
              <a:schemeClr val="tx1"/>
            </a:solidFill>
          </a:ln>
        </p:spPr>
      </p:pic>
      <p:sp>
        <p:nvSpPr>
          <p:cNvPr id="6" name="TextBox 5"/>
          <p:cNvSpPr txBox="1"/>
          <p:nvPr/>
        </p:nvSpPr>
        <p:spPr>
          <a:xfrm>
            <a:off x="949448" y="1619794"/>
            <a:ext cx="9732151" cy="369332"/>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The Polarization of the incident linearly Polarized wave changes as it moves across the saturated ferrite.</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425194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Times New Roman" panose="02020603050405020304" pitchFamily="18" charset="0"/>
                <a:cs typeface="Times New Roman" panose="02020603050405020304" pitchFamily="18" charset="0"/>
              </a:rPr>
              <a:t>3.3. Gyromagnetic Resonance due to Gaussian Source</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84</a:t>
            </a:fld>
            <a:endParaRPr lang="en-US"/>
          </a:p>
        </p:txBody>
      </p:sp>
      <p:pic>
        <p:nvPicPr>
          <p:cNvPr id="6" name="Picture 5"/>
          <p:cNvPicPr>
            <a:picLocks noChangeAspect="1"/>
          </p:cNvPicPr>
          <p:nvPr/>
        </p:nvPicPr>
        <p:blipFill>
          <a:blip r:embed="rId2"/>
          <a:stretch>
            <a:fillRect/>
          </a:stretch>
        </p:blipFill>
        <p:spPr>
          <a:xfrm>
            <a:off x="1993442" y="1690688"/>
            <a:ext cx="8205116" cy="4665662"/>
          </a:xfrm>
          <a:prstGeom prst="rect">
            <a:avLst/>
          </a:prstGeom>
          <a:ln>
            <a:solidFill>
              <a:schemeClr val="tx1"/>
            </a:solidFill>
          </a:ln>
        </p:spPr>
      </p:pic>
    </p:spTree>
    <p:extLst>
      <p:ext uri="{BB962C8B-B14F-4D97-AF65-F5344CB8AC3E}">
        <p14:creationId xmlns:p14="http://schemas.microsoft.com/office/powerpoint/2010/main" val="42085059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Intrinsic Impedance and Propagation Constant</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85</a:t>
            </a:fld>
            <a:endParaRPr lang="en-US"/>
          </a:p>
        </p:txBody>
      </p:sp>
      <p:sp>
        <p:nvSpPr>
          <p:cNvPr id="3" name="Rectangle 2"/>
          <p:cNvSpPr/>
          <p:nvPr/>
        </p:nvSpPr>
        <p:spPr>
          <a:xfrm>
            <a:off x="753493" y="1709330"/>
            <a:ext cx="10600307" cy="830997"/>
          </a:xfrm>
          <a:prstGeom prst="rect">
            <a:avLst/>
          </a:prstGeom>
        </p:spPr>
        <p:txBody>
          <a:bodyPr wrap="square">
            <a:spAutoFit/>
          </a:bodyPr>
          <a:lstStyle/>
          <a:p>
            <a:r>
              <a:rPr lang="en-US" sz="2400" dirty="0" smtClean="0">
                <a:latin typeface="Times New Roman" panose="02020603050405020304" pitchFamily="18" charset="0"/>
                <a:cs typeface="Times New Roman" panose="02020603050405020304" pitchFamily="18" charset="0"/>
              </a:rPr>
              <a:t>The harmonic </a:t>
            </a:r>
            <a:r>
              <a:rPr lang="en-US" sz="2400" dirty="0">
                <a:latin typeface="Times New Roman" panose="02020603050405020304" pitchFamily="18" charset="0"/>
                <a:cs typeface="Times New Roman" panose="02020603050405020304" pitchFamily="18" charset="0"/>
              </a:rPr>
              <a:t>of the incident </a:t>
            </a:r>
            <a:r>
              <a:rPr lang="en-US" sz="2400" dirty="0" smtClean="0">
                <a:latin typeface="Times New Roman" panose="02020603050405020304" pitchFamily="18" charset="0"/>
                <a:cs typeface="Times New Roman" panose="02020603050405020304" pitchFamily="18" charset="0"/>
              </a:rPr>
              <a:t>Gaussian wave equal </a:t>
            </a:r>
            <a:r>
              <a:rPr lang="en-US" sz="2400" dirty="0">
                <a:latin typeface="Times New Roman" panose="02020603050405020304" pitchFamily="18" charset="0"/>
                <a:cs typeface="Times New Roman" panose="02020603050405020304" pitchFamily="18" charset="0"/>
              </a:rPr>
              <a:t>to the precession frequency of the magnetization (Larmor frequency</a:t>
            </a:r>
            <a:r>
              <a:rPr lang="en-US" sz="2400" dirty="0" smtClean="0">
                <a:latin typeface="Times New Roman" panose="02020603050405020304" pitchFamily="18" charset="0"/>
                <a:cs typeface="Times New Roman" panose="02020603050405020304" pitchFamily="18" charset="0"/>
              </a:rPr>
              <a:t>) gives rise to Gyromagnetic resonance.</a:t>
            </a:r>
            <a:endParaRPr lang="en-US" sz="2400" dirty="0"/>
          </a:p>
        </p:txBody>
      </p:sp>
      <p:pic>
        <p:nvPicPr>
          <p:cNvPr id="6" name="Picture 5"/>
          <p:cNvPicPr>
            <a:picLocks noChangeAspect="1"/>
          </p:cNvPicPr>
          <p:nvPr/>
        </p:nvPicPr>
        <p:blipFill>
          <a:blip r:embed="rId2"/>
          <a:stretch>
            <a:fillRect/>
          </a:stretch>
        </p:blipFill>
        <p:spPr>
          <a:xfrm>
            <a:off x="6178732" y="2792191"/>
            <a:ext cx="5832406" cy="3316472"/>
          </a:xfrm>
          <a:prstGeom prst="rect">
            <a:avLst/>
          </a:prstGeom>
          <a:ln>
            <a:solidFill>
              <a:schemeClr val="tx1"/>
            </a:solidFill>
          </a:ln>
        </p:spPr>
      </p:pic>
      <p:pic>
        <p:nvPicPr>
          <p:cNvPr id="10" name="Picture 9"/>
          <p:cNvPicPr>
            <a:picLocks noChangeAspect="1"/>
          </p:cNvPicPr>
          <p:nvPr/>
        </p:nvPicPr>
        <p:blipFill>
          <a:blip r:embed="rId3"/>
          <a:stretch>
            <a:fillRect/>
          </a:stretch>
        </p:blipFill>
        <p:spPr>
          <a:xfrm>
            <a:off x="228585" y="2792191"/>
            <a:ext cx="5825061" cy="3312295"/>
          </a:xfrm>
          <a:prstGeom prst="rect">
            <a:avLst/>
          </a:prstGeom>
          <a:ln>
            <a:solidFill>
              <a:schemeClr val="tx1"/>
            </a:solidFill>
          </a:ln>
        </p:spPr>
      </p:pic>
    </p:spTree>
    <p:extLst>
      <p:ext uri="{BB962C8B-B14F-4D97-AF65-F5344CB8AC3E}">
        <p14:creationId xmlns:p14="http://schemas.microsoft.com/office/powerpoint/2010/main" val="4948599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Longitudinal Admittance and Transverse Impedance</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86</a:t>
            </a:fld>
            <a:endParaRPr lang="en-US"/>
          </a:p>
        </p:txBody>
      </p:sp>
      <p:sp>
        <p:nvSpPr>
          <p:cNvPr id="3" name="Rectangle 2"/>
          <p:cNvSpPr/>
          <p:nvPr/>
        </p:nvSpPr>
        <p:spPr>
          <a:xfrm>
            <a:off x="540641" y="1820401"/>
            <a:ext cx="11110718" cy="1015663"/>
          </a:xfrm>
          <a:prstGeom prst="rect">
            <a:avLst/>
          </a:prstGeom>
        </p:spPr>
        <p:txBody>
          <a:bodyPr wrap="square">
            <a:spAutoFit/>
          </a:bodyPr>
          <a:lstStyle/>
          <a:p>
            <a:r>
              <a:rPr lang="en-US" sz="2000" dirty="0" smtClean="0">
                <a:latin typeface="Times New Roman" panose="02020603050405020304" pitchFamily="18" charset="0"/>
                <a:cs typeface="Times New Roman" panose="02020603050405020304" pitchFamily="18" charset="0"/>
              </a:rPr>
              <a:t>During Gyromagnetic Resonance, the per unit length Longitudinal Admittance and Transverse Impedance spike. This leads to a severe increase in the power dissipation in the Ferrite sample. The Transverse Inductance increases and Longitudinal Capacitance drops so the Reactive power consumption increases.</a:t>
            </a:r>
            <a:endParaRPr lang="en-US" sz="2000" dirty="0"/>
          </a:p>
        </p:txBody>
      </p:sp>
      <p:pic>
        <p:nvPicPr>
          <p:cNvPr id="9" name="Picture 8"/>
          <p:cNvPicPr>
            <a:picLocks noChangeAspect="1"/>
          </p:cNvPicPr>
          <p:nvPr/>
        </p:nvPicPr>
        <p:blipFill>
          <a:blip r:embed="rId2"/>
          <a:stretch>
            <a:fillRect/>
          </a:stretch>
        </p:blipFill>
        <p:spPr>
          <a:xfrm>
            <a:off x="383885" y="3049239"/>
            <a:ext cx="5638091" cy="3175568"/>
          </a:xfrm>
          <a:prstGeom prst="rect">
            <a:avLst/>
          </a:prstGeom>
          <a:ln>
            <a:solidFill>
              <a:schemeClr val="tx1"/>
            </a:solidFill>
          </a:ln>
        </p:spPr>
      </p:pic>
      <p:pic>
        <p:nvPicPr>
          <p:cNvPr id="10" name="Picture 9"/>
          <p:cNvPicPr>
            <a:picLocks noChangeAspect="1"/>
          </p:cNvPicPr>
          <p:nvPr/>
        </p:nvPicPr>
        <p:blipFill>
          <a:blip r:embed="rId3"/>
          <a:stretch>
            <a:fillRect/>
          </a:stretch>
        </p:blipFill>
        <p:spPr>
          <a:xfrm>
            <a:off x="6252754" y="3049238"/>
            <a:ext cx="5584611" cy="3175568"/>
          </a:xfrm>
          <a:prstGeom prst="rect">
            <a:avLst/>
          </a:prstGeom>
          <a:ln>
            <a:solidFill>
              <a:schemeClr val="tx1"/>
            </a:solidFill>
          </a:ln>
        </p:spPr>
      </p:pic>
    </p:spTree>
    <p:extLst>
      <p:ext uri="{BB962C8B-B14F-4D97-AF65-F5344CB8AC3E}">
        <p14:creationId xmlns:p14="http://schemas.microsoft.com/office/powerpoint/2010/main" val="36790749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Limitations of MEEP </a:t>
            </a:r>
            <a:r>
              <a:rPr lang="en-US" dirty="0" smtClean="0">
                <a:latin typeface="Times New Roman" pitchFamily="18" charset="0"/>
                <a:cs typeface="Times New Roman" pitchFamily="18" charset="0"/>
              </a:rPr>
              <a:t>simulation</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marL="0" indent="0"/>
            <a:r>
              <a:rPr lang="en-US" dirty="0" smtClean="0">
                <a:latin typeface="Times New Roman" pitchFamily="18" charset="0"/>
                <a:cs typeface="Times New Roman" pitchFamily="18" charset="0"/>
              </a:rPr>
              <a:t>   The MEEP simulation was used to study power losses due to conduction of eddy currents, hysteresis loss, core loss and electromagnetic resonance. The results are only valid for small signal analysis of the Gyromagnetic, Dispersive, Ferromagnetic </a:t>
            </a:r>
            <a:r>
              <a:rPr lang="en-US" dirty="0" err="1" smtClean="0">
                <a:latin typeface="Times New Roman" pitchFamily="18" charset="0"/>
                <a:cs typeface="Times New Roman" pitchFamily="18" charset="0"/>
              </a:rPr>
              <a:t>MnZn</a:t>
            </a:r>
            <a:r>
              <a:rPr lang="en-US" dirty="0" smtClean="0">
                <a:latin typeface="Times New Roman" pitchFamily="18" charset="0"/>
                <a:cs typeface="Times New Roman" pitchFamily="18" charset="0"/>
              </a:rPr>
              <a:t> core.   </a:t>
            </a:r>
          </a:p>
          <a:p>
            <a:pPr marL="0" indent="0">
              <a:buNone/>
            </a:pP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MEEP simulator can not be used to model the following magnetic effects:</a:t>
            </a:r>
          </a:p>
          <a:p>
            <a:pPr marL="514350" indent="-514350">
              <a:buAutoNum type="arabicPeriod"/>
            </a:pPr>
            <a:r>
              <a:rPr lang="en-US" dirty="0" err="1" smtClean="0">
                <a:latin typeface="Times New Roman" pitchFamily="18" charset="0"/>
                <a:cs typeface="Times New Roman" pitchFamily="18" charset="0"/>
              </a:rPr>
              <a:t>Magnetostriction</a:t>
            </a:r>
            <a:r>
              <a:rPr lang="en-US" dirty="0" smtClean="0">
                <a:latin typeface="Times New Roman" pitchFamily="18" charset="0"/>
                <a:cs typeface="Times New Roman" pitchFamily="18" charset="0"/>
              </a:rPr>
              <a:t> effects</a:t>
            </a:r>
          </a:p>
          <a:p>
            <a:pPr marL="514350" indent="-514350">
              <a:buAutoNum type="arabicPeriod"/>
            </a:pPr>
            <a:r>
              <a:rPr lang="en-US" dirty="0" smtClean="0">
                <a:latin typeface="Times New Roman" pitchFamily="18" charset="0"/>
                <a:cs typeface="Times New Roman" pitchFamily="18" charset="0"/>
              </a:rPr>
              <a:t>Acoustic </a:t>
            </a:r>
            <a:r>
              <a:rPr lang="en-US" dirty="0">
                <a:latin typeface="Times New Roman" pitchFamily="18" charset="0"/>
                <a:cs typeface="Times New Roman" pitchFamily="18" charset="0"/>
              </a:rPr>
              <a:t>effects</a:t>
            </a:r>
          </a:p>
          <a:p>
            <a:pPr marL="514350" indent="-514350">
              <a:buAutoNum type="arabicPeriod"/>
            </a:pPr>
            <a:r>
              <a:rPr lang="en-US" dirty="0" smtClean="0">
                <a:latin typeface="Times New Roman" pitchFamily="18" charset="0"/>
                <a:cs typeface="Times New Roman" pitchFamily="18" charset="0"/>
              </a:rPr>
              <a:t>Quantum Mechanical Effects</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64257668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2442755"/>
            <a:ext cx="10515600" cy="1061629"/>
          </a:xfrm>
        </p:spPr>
        <p:txBody>
          <a:bodyPr/>
          <a:lstStyle/>
          <a:p>
            <a:pPr algn="ctr"/>
            <a:r>
              <a:rPr lang="en-US" dirty="0" smtClean="0">
                <a:latin typeface="Times New Roman" panose="02020603050405020304" pitchFamily="18" charset="0"/>
                <a:cs typeface="Times New Roman" panose="02020603050405020304" pitchFamily="18" charset="0"/>
              </a:rPr>
              <a:t>4. </a:t>
            </a:r>
            <a:r>
              <a:rPr lang="en-US" dirty="0">
                <a:latin typeface="Times New Roman" panose="02020603050405020304" pitchFamily="18" charset="0"/>
                <a:cs typeface="Times New Roman" panose="02020603050405020304" pitchFamily="18" charset="0"/>
              </a:rPr>
              <a:t>Conclusion</a:t>
            </a:r>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88</a:t>
            </a:fld>
            <a:endParaRPr lang="en-US"/>
          </a:p>
        </p:txBody>
      </p:sp>
    </p:spTree>
    <p:extLst>
      <p:ext uri="{BB962C8B-B14F-4D97-AF65-F5344CB8AC3E}">
        <p14:creationId xmlns:p14="http://schemas.microsoft.com/office/powerpoint/2010/main" val="135912208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4. </a:t>
            </a:r>
            <a:r>
              <a:rPr lang="en-US" dirty="0">
                <a:latin typeface="Times New Roman" pitchFamily="18" charset="0"/>
                <a:cs typeface="Times New Roman" pitchFamily="18" charset="0"/>
              </a:rPr>
              <a:t>Comparison of </a:t>
            </a:r>
            <a:r>
              <a:rPr lang="en-US" dirty="0" smtClean="0">
                <a:latin typeface="Times New Roman" pitchFamily="18" charset="0"/>
                <a:cs typeface="Times New Roman" pitchFamily="18" charset="0"/>
              </a:rPr>
              <a:t>three </a:t>
            </a:r>
            <a:r>
              <a:rPr lang="en-US" dirty="0">
                <a:latin typeface="Times New Roman" pitchFamily="18" charset="0"/>
                <a:cs typeface="Times New Roman" pitchFamily="18" charset="0"/>
              </a:rPr>
              <a:t>Models </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6="http://schemas.microsoft.com/office/drawing/2014/main" val="4172966311"/>
                        </a:ext>
                      </a:extLst>
                    </a:gridCol>
                    <a:gridCol w="2499214">
                      <a:extLst>
                        <a:ext uri="{9D8B030D-6E8A-4147-A177-3AD203B41FA5}">
                          <a16:colId xmlns:a16="http://schemas.microsoft.com/office/drawing/2014/main" val="1255871291"/>
                        </a:ext>
                      </a:extLst>
                    </a:gridCol>
                    <a:gridCol w="3488275">
                      <a:extLst>
                        <a:ext uri="{9D8B030D-6E8A-4147-A177-3AD203B41FA5}">
                          <a16:colId xmlns:a16="http://schemas.microsoft.com/office/drawing/2014/main" val="3298123944"/>
                        </a:ext>
                      </a:extLst>
                    </a:gridCol>
                    <a:gridCol w="3177660">
                      <a:extLst>
                        <a:ext uri="{9D8B030D-6E8A-4147-A177-3AD203B41FA5}">
                          <a16:colId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Reluctance Model</a:t>
                          </a:r>
                        </a:p>
                      </a:txBody>
                      <a:tcPr/>
                    </a:tc>
                    <a:tc>
                      <a:txBody>
                        <a:bodyPr/>
                        <a:lstStyle/>
                        <a:p>
                          <a:pPr algn="ctr"/>
                          <a:r>
                            <a:rPr lang="en-US" sz="1800" b="1" dirty="0">
                              <a:latin typeface="Times New Roman" pitchFamily="18" charset="0"/>
                              <a:cs typeface="Times New Roman" pitchFamily="18" charset="0"/>
                            </a:rPr>
                            <a:t>Permeance-Capacitance</a:t>
                          </a:r>
                          <a:r>
                            <a:rPr lang="en-US" sz="1800" b="1" baseline="0" dirty="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Transmission Line Model</a:t>
                          </a:r>
                        </a:p>
                      </a:txBody>
                      <a:tcPr/>
                    </a:tc>
                    <a:extLst>
                      <a:ext uri="{0D108BD9-81ED-4DB2-BD59-A6C34878D82A}">
                        <a16:rowId xmlns:a16="http://schemas.microsoft.com/office/drawing/2014/main" val="1558632924"/>
                      </a:ext>
                    </a:extLst>
                  </a:tr>
                  <a:tr h="370840">
                    <a:tc>
                      <a:txBody>
                        <a:bodyPr/>
                        <a:lstStyle/>
                        <a:p>
                          <a:pPr algn="ctr"/>
                          <a:r>
                            <a:rPr lang="en-US" sz="1800" b="1" dirty="0">
                              <a:latin typeface="Times New Roman" pitchFamily="18" charset="0"/>
                              <a:cs typeface="Times New Roman" pitchFamily="18" charset="0"/>
                            </a:rPr>
                            <a:t>Conserved Quantity</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Flux </a:t>
                          </a:r>
                        </a:p>
                        <a:p>
                          <a:pPr algn="ctr"/>
                          <a:r>
                            <a:rPr lang="en-US" sz="1800" dirty="0">
                              <a:latin typeface="Times New Roman" pitchFamily="18" charset="0"/>
                              <a:cs typeface="Times New Roman" pitchFamily="18" charset="0"/>
                            </a:rPr>
                            <a:t>[Volt-Second]</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extLst>
                      <a:ext uri="{0D108BD9-81ED-4DB2-BD59-A6C34878D82A}">
                        <a16:rowId xmlns:a16="http://schemas.microsoft.com/office/drawing/2014/main" val="2788719644"/>
                      </a:ext>
                    </a:extLst>
                  </a:tr>
                  <a:tr h="370840">
                    <a:tc>
                      <a:txBody>
                        <a:bodyPr/>
                        <a:lstStyle/>
                        <a:p>
                          <a:pPr algn="ctr"/>
                          <a:r>
                            <a:rPr lang="en-US" sz="1800" b="1" dirty="0">
                              <a:latin typeface="Times New Roman" pitchFamily="18" charset="0"/>
                              <a:cs typeface="Times New Roman" pitchFamily="18" charset="0"/>
                            </a:rPr>
                            <a:t>Flow Variable</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extLst>
                      <a:ext uri="{0D108BD9-81ED-4DB2-BD59-A6C34878D82A}">
                        <a16:rowId xmlns:a16="http://schemas.microsoft.com/office/drawing/2014/main" val="3559782943"/>
                      </a:ext>
                    </a:extLst>
                  </a:tr>
                  <a:tr h="370840">
                    <a:tc>
                      <a:txBody>
                        <a:bodyPr/>
                        <a:lstStyle/>
                        <a:p>
                          <a:pPr algn="ctr"/>
                          <a:r>
                            <a:rPr lang="en-US" sz="1800" b="1" dirty="0">
                              <a:latin typeface="Times New Roman" pitchFamily="18" charset="0"/>
                              <a:cs typeface="Times New Roman" pitchFamily="18" charset="0"/>
                            </a:rPr>
                            <a:t>Effort Variable</a:t>
                          </a:r>
                        </a:p>
                      </a:txBody>
                      <a:tcPr/>
                    </a:tc>
                    <a:tc>
                      <a:txBody>
                        <a:bodyPr/>
                        <a:lstStyle/>
                        <a:p>
                          <a:pPr algn="ctr"/>
                          <a:r>
                            <a:rPr lang="en-US" sz="1800" dirty="0">
                              <a:latin typeface="Times New Roman" pitchFamily="18" charset="0"/>
                              <a:cs typeface="Times New Roman" pitchFamily="18" charset="0"/>
                            </a:rPr>
                            <a:t>Magnetomotive Force [Ampere]</a:t>
                          </a:r>
                        </a:p>
                      </a:txBody>
                      <a:tcPr/>
                    </a:tc>
                    <a:tc>
                      <a:txBody>
                        <a:bodyPr/>
                        <a:lstStyle/>
                        <a:p>
                          <a:pPr algn="ctr"/>
                          <a:r>
                            <a:rPr lang="en-US" sz="1800" dirty="0">
                              <a:latin typeface="Times New Roman" pitchFamily="18" charset="0"/>
                              <a:cs typeface="Times New Roman" pitchFamily="18" charset="0"/>
                            </a:rPr>
                            <a:t>Magnetomotive Force </a:t>
                          </a:r>
                        </a:p>
                        <a:p>
                          <a:pPr algn="ctr"/>
                          <a:r>
                            <a:rPr lang="en-US" sz="1800" dirty="0">
                              <a:latin typeface="Times New Roman" pitchFamily="18" charset="0"/>
                              <a:cs typeface="Times New Roman" pitchFamily="18" charset="0"/>
                            </a:rPr>
                            <a:t>[Ampere]</a:t>
                          </a:r>
                        </a:p>
                      </a:txBody>
                      <a:tcPr/>
                    </a:tc>
                    <a:tc>
                      <a:txBody>
                        <a:bodyPr/>
                        <a:lstStyle/>
                        <a:p>
                          <a:pPr algn="ctr"/>
                          <a:r>
                            <a:rPr lang="en-US" sz="1800" dirty="0">
                              <a:latin typeface="Times New Roman" pitchFamily="18" charset="0"/>
                              <a:cs typeface="Times New Roman" pitchFamily="18" charset="0"/>
                            </a:rPr>
                            <a:t>Magnetomotive Force</a:t>
                          </a:r>
                        </a:p>
                        <a:p>
                          <a:pPr algn="ctr"/>
                          <a:r>
                            <a:rPr lang="en-US" sz="1800" dirty="0">
                              <a:latin typeface="Times New Roman" pitchFamily="18" charset="0"/>
                              <a:cs typeface="Times New Roman" pitchFamily="18" charset="0"/>
                            </a:rPr>
                            <a:t> [Ampere]</a:t>
                          </a:r>
                        </a:p>
                      </a:txBody>
                      <a:tcPr/>
                    </a:tc>
                    <a:extLst>
                      <a:ext uri="{0D108BD9-81ED-4DB2-BD59-A6C34878D82A}">
                        <a16:rowId xmlns:a16="http://schemas.microsoft.com/office/drawing/2014/main" val="3590960478"/>
                      </a:ext>
                    </a:extLst>
                  </a:tr>
                  <a:tr h="370840">
                    <a:tc>
                      <a:txBody>
                        <a:bodyPr/>
                        <a:lstStyle/>
                        <a:p>
                          <a:pPr algn="ctr"/>
                          <a:r>
                            <a:rPr lang="en-US" sz="1800" b="1" dirty="0">
                              <a:latin typeface="Times New Roman" pitchFamily="18" charset="0"/>
                              <a:cs typeface="Times New Roman" pitchFamily="18" charset="0"/>
                            </a:rPr>
                            <a:t>Energy Dissipation Element</a:t>
                          </a:r>
                        </a:p>
                      </a:txBody>
                      <a:tcPr/>
                    </a:tc>
                    <a:tc>
                      <a:txBody>
                        <a:bodyPr/>
                        <a:lstStyle/>
                        <a:p>
                          <a:pPr algn="ctr"/>
                          <a:r>
                            <a:rPr lang="en-US" sz="1800" dirty="0">
                              <a:latin typeface="Times New Roman" pitchFamily="18" charset="0"/>
                              <a:cs typeface="Times New Roman" pitchFamily="18" charset="0"/>
                            </a:rPr>
                            <a:t>Magnetic Reluctance [</a:t>
                          </a:r>
                          <a14:m>
                            <m:oMath xmlns:m="http://schemas.openxmlformats.org/officeDocument/2006/math">
                              <m:sSup>
                                <m:sSupPr>
                                  <m:ctrlPr>
                                    <a:rPr lang="en-US" sz="1800" i="1" dirty="0" smtClean="0">
                                      <a:effectLst/>
                                      <a:latin typeface="Cambria Math" panose="02040503050406030204" pitchFamily="18" charset="0"/>
                                    </a:rPr>
                                  </m:ctrlPr>
                                </m:sSupPr>
                                <m:e>
                                  <m:r>
                                    <m:rPr>
                                      <m:nor/>
                                    </m:rPr>
                                    <a:rPr lang="en-US" sz="1800" dirty="0" smtClean="0">
                                      <a:latin typeface="Times New Roman" pitchFamily="18" charset="0"/>
                                      <a:cs typeface="Times New Roman" pitchFamily="18" charset="0"/>
                                    </a:rPr>
                                    <m:t>Henry</m:t>
                                  </m:r>
                                </m:e>
                                <m:sup>
                                  <m:r>
                                    <a:rPr lang="en-US" sz="1800" i="1" dirty="0" smtClean="0">
                                      <a:effectLst/>
                                      <a:latin typeface="Cambria Math" panose="02040503050406030204" pitchFamily="18" charset="0"/>
                                    </a:rPr>
                                    <m:t>−1</m:t>
                                  </m:r>
                                </m:sup>
                              </m:sSup>
                            </m:oMath>
                          </a14:m>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Conductance </a:t>
                          </a:r>
                        </a:p>
                        <a:p>
                          <a:pPr algn="ctr"/>
                          <a:r>
                            <a:rPr lang="en-US" sz="1800" dirty="0">
                              <a:latin typeface="Times New Roman" pitchFamily="18" charset="0"/>
                              <a:cs typeface="Times New Roman" pitchFamily="18" charset="0"/>
                            </a:rPr>
                            <a:t>[Ohm]</a:t>
                          </a:r>
                        </a:p>
                      </a:txBody>
                      <a:tcPr/>
                    </a:tc>
                    <a:extLst>
                      <a:ext uri="{0D108BD9-81ED-4DB2-BD59-A6C34878D82A}">
                        <a16:rowId xmlns:a16="http://schemas.microsoft.com/office/drawing/2014/main" val="275593643"/>
                      </a:ext>
                    </a:extLst>
                  </a:tr>
                  <a:tr h="370840">
                    <a:tc>
                      <a:txBody>
                        <a:bodyPr/>
                        <a:lstStyle/>
                        <a:p>
                          <a:pPr algn="ctr"/>
                          <a:r>
                            <a:rPr lang="en-US" sz="1800" b="1" dirty="0">
                              <a:latin typeface="Times New Roman" pitchFamily="18" charset="0"/>
                              <a:cs typeface="Times New Roman" pitchFamily="18" charset="0"/>
                            </a:rPr>
                            <a:t>Electrical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Capacitance </a:t>
                          </a:r>
                        </a:p>
                        <a:p>
                          <a:pPr algn="ctr"/>
                          <a:r>
                            <a:rPr lang="en-US" sz="1800" dirty="0">
                              <a:latin typeface="Times New Roman" pitchFamily="18" charset="0"/>
                              <a:cs typeface="Times New Roman" pitchFamily="18" charset="0"/>
                            </a:rPr>
                            <a:t>[Farad]</a:t>
                          </a:r>
                        </a:p>
                      </a:txBody>
                      <a:tcPr/>
                    </a:tc>
                    <a:extLst>
                      <a:ext uri="{0D108BD9-81ED-4DB2-BD59-A6C34878D82A}">
                        <a16:rowId xmlns:a16="http://schemas.microsoft.com/office/drawing/2014/main" val="687365440"/>
                      </a:ext>
                    </a:extLst>
                  </a:tr>
                  <a:tr h="370840">
                    <a:tc>
                      <a:txBody>
                        <a:bodyPr/>
                        <a:lstStyle/>
                        <a:p>
                          <a:pPr algn="ctr"/>
                          <a:r>
                            <a:rPr lang="en-US" sz="1800" b="1" dirty="0">
                              <a:latin typeface="Times New Roman" pitchFamily="18" charset="0"/>
                              <a:cs typeface="Times New Roman" pitchFamily="18" charset="0"/>
                            </a:rPr>
                            <a:t>Magnetic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Magnetic Permeance </a:t>
                          </a:r>
                        </a:p>
                        <a:p>
                          <a:pPr algn="ctr"/>
                          <a:r>
                            <a:rPr lang="en-US" sz="1800" dirty="0">
                              <a:latin typeface="Times New Roman" pitchFamily="18" charset="0"/>
                              <a:cs typeface="Times New Roman" pitchFamily="18" charset="0"/>
                            </a:rPr>
                            <a:t>[Henry]</a:t>
                          </a:r>
                        </a:p>
                      </a:txBody>
                      <a:tcPr/>
                    </a:tc>
                    <a:tc>
                      <a:txBody>
                        <a:bodyPr/>
                        <a:lstStyle/>
                        <a:p>
                          <a:pPr algn="ctr"/>
                          <a:r>
                            <a:rPr lang="en-US" sz="1800" dirty="0">
                              <a:latin typeface="Times New Roman" pitchFamily="18" charset="0"/>
                              <a:cs typeface="Times New Roman" pitchFamily="18" charset="0"/>
                            </a:rPr>
                            <a:t>Magnetic Inductance</a:t>
                          </a:r>
                        </a:p>
                        <a:p>
                          <a:pPr algn="ctr"/>
                          <a:r>
                            <a:rPr lang="en-US" sz="1800" dirty="0">
                              <a:latin typeface="Times New Roman" pitchFamily="18" charset="0"/>
                              <a:cs typeface="Times New Roman" pitchFamily="18" charset="0"/>
                            </a:rPr>
                            <a:t> [Henry]</a:t>
                          </a:r>
                        </a:p>
                      </a:txBody>
                      <a:tcPr/>
                    </a:tc>
                    <a:extLst>
                      <a:ext uri="{0D108BD9-81ED-4DB2-BD59-A6C34878D82A}">
                        <a16:rowId xmlns:a16="http://schemas.microsoft.com/office/drawing/2014/main" val="1538193494"/>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a14="http://schemas.microsoft.com/office/drawing/2010/main" xmlns="" xmlns:p14="http://schemas.microsoft.com/office/powerpoint/2010/main" val="3064615110"/>
                  </p:ext>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4="http://schemas.microsoft.com/office/drawing/2010/main" xmlns="" xmlns:a16="http://schemas.microsoft.com/office/drawing/2014/main" val="4172966311"/>
                        </a:ext>
                      </a:extLst>
                    </a:gridCol>
                    <a:gridCol w="2499214">
                      <a:extLst>
                        <a:ext uri="{9D8B030D-6E8A-4147-A177-3AD203B41FA5}">
                          <a16:colId xmlns:a14="http://schemas.microsoft.com/office/drawing/2010/main" xmlns="" xmlns:a16="http://schemas.microsoft.com/office/drawing/2014/main" val="1255871291"/>
                        </a:ext>
                      </a:extLst>
                    </a:gridCol>
                    <a:gridCol w="3488275">
                      <a:extLst>
                        <a:ext uri="{9D8B030D-6E8A-4147-A177-3AD203B41FA5}">
                          <a16:colId xmlns:a14="http://schemas.microsoft.com/office/drawing/2010/main" xmlns="" xmlns:a16="http://schemas.microsoft.com/office/drawing/2014/main" val="3298123944"/>
                        </a:ext>
                      </a:extLst>
                    </a:gridCol>
                    <a:gridCol w="3177660">
                      <a:extLst>
                        <a:ext uri="{9D8B030D-6E8A-4147-A177-3AD203B41FA5}">
                          <a16:colId xmlns:a14="http://schemas.microsoft.com/office/drawing/2010/main" xmlns=""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Reluctance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Permeance-Capacitance</a:t>
                          </a:r>
                          <a:r>
                            <a:rPr lang="en-US" sz="1800" b="1" baseline="0" dirty="0" smtClean="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Transmission Line Model</a:t>
                          </a:r>
                          <a:endParaRPr lang="en-US" sz="1800" b="1"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1558632924"/>
                      </a:ext>
                    </a:extLst>
                  </a:tr>
                  <a:tr h="640080">
                    <a:tc>
                      <a:txBody>
                        <a:bodyPr/>
                        <a:lstStyle/>
                        <a:p>
                          <a:pPr algn="ctr"/>
                          <a:r>
                            <a:rPr lang="en-US" sz="1800" b="1" dirty="0" smtClean="0">
                              <a:latin typeface="Times New Roman" pitchFamily="18" charset="0"/>
                              <a:cs typeface="Times New Roman" pitchFamily="18" charset="0"/>
                            </a:rPr>
                            <a:t>Conserved Quantity</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 </a:t>
                          </a:r>
                        </a:p>
                        <a:p>
                          <a:pPr algn="ctr"/>
                          <a:r>
                            <a:rPr lang="en-US" sz="1800" dirty="0" smtClean="0">
                              <a:latin typeface="Times New Roman" pitchFamily="18" charset="0"/>
                              <a:cs typeface="Times New Roman" pitchFamily="18" charset="0"/>
                            </a:rPr>
                            <a:t>[Volt-Second]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2788719644"/>
                      </a:ext>
                    </a:extLst>
                  </a:tr>
                  <a:tr h="640080">
                    <a:tc>
                      <a:txBody>
                        <a:bodyPr/>
                        <a:lstStyle/>
                        <a:p>
                          <a:pPr algn="ctr"/>
                          <a:r>
                            <a:rPr lang="en-US" sz="1800" b="1" dirty="0" smtClean="0">
                              <a:latin typeface="Times New Roman" pitchFamily="18" charset="0"/>
                              <a:cs typeface="Times New Roman" pitchFamily="18" charset="0"/>
                            </a:rPr>
                            <a:t>Flow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3559782943"/>
                      </a:ext>
                    </a:extLst>
                  </a:tr>
                  <a:tr h="640080">
                    <a:tc>
                      <a:txBody>
                        <a:bodyPr/>
                        <a:lstStyle/>
                        <a:p>
                          <a:pPr algn="ctr"/>
                          <a:r>
                            <a:rPr lang="en-US" sz="1800" b="1" dirty="0" smtClean="0">
                              <a:latin typeface="Times New Roman" pitchFamily="18" charset="0"/>
                              <a:cs typeface="Times New Roman" pitchFamily="18" charset="0"/>
                            </a:rPr>
                            <a:t>Effort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t>
                          </a:r>
                        </a:p>
                        <a:p>
                          <a:pPr algn="ctr"/>
                          <a:r>
                            <a:rPr lang="en-US" sz="1800" dirty="0" smtClean="0">
                              <a:latin typeface="Times New Roman" pitchFamily="18" charset="0"/>
                              <a:cs typeface="Times New Roman" pitchFamily="18" charset="0"/>
                            </a:rPr>
                            <a:t>[Ampere]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a:t>
                          </a:r>
                        </a:p>
                        <a:p>
                          <a:pPr algn="ctr"/>
                          <a:r>
                            <a:rPr lang="en-US" sz="1800" dirty="0" smtClean="0">
                              <a:latin typeface="Times New Roman" pitchFamily="18" charset="0"/>
                              <a:cs typeface="Times New Roman" pitchFamily="18" charset="0"/>
                            </a:rPr>
                            <a:t> [Ampere]</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3590960478"/>
                      </a:ext>
                    </a:extLst>
                  </a:tr>
                  <a:tr h="640080">
                    <a:tc>
                      <a:txBody>
                        <a:bodyPr/>
                        <a:lstStyle/>
                        <a:p>
                          <a:pPr algn="ctr"/>
                          <a:r>
                            <a:rPr lang="en-US" sz="1800" b="1" dirty="0" smtClean="0">
                              <a:latin typeface="Times New Roman" pitchFamily="18" charset="0"/>
                              <a:cs typeface="Times New Roman" pitchFamily="18" charset="0"/>
                            </a:rPr>
                            <a:t>Energy Dissipation Element</a:t>
                          </a:r>
                          <a:endParaRPr lang="en-US" sz="1800" b="1" dirty="0">
                            <a:latin typeface="Times New Roman" pitchFamily="18" charset="0"/>
                            <a:cs typeface="Times New Roman" pitchFamily="18" charset="0"/>
                          </a:endParaRPr>
                        </a:p>
                      </a:txBody>
                      <a:tcPr/>
                    </a:tc>
                    <a:tc>
                      <a:txBody>
                        <a:bodyPr/>
                        <a:lstStyle/>
                        <a:p>
                          <a:endParaRPr lang="en-US"/>
                        </a:p>
                      </a:txBody>
                      <a:tcPr>
                        <a:blipFill>
                          <a:blip r:embed="rId2"/>
                          <a:stretch>
                            <a:fillRect l="-83902" t="-359434" r="-267561" b="-212264"/>
                          </a:stretch>
                        </a:blipFill>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Conductance </a:t>
                          </a:r>
                        </a:p>
                        <a:p>
                          <a:pPr algn="ctr"/>
                          <a:r>
                            <a:rPr lang="en-US" sz="1800" dirty="0" smtClean="0">
                              <a:latin typeface="Times New Roman" pitchFamily="18" charset="0"/>
                              <a:cs typeface="Times New Roman" pitchFamily="18" charset="0"/>
                            </a:rPr>
                            <a:t>[Ohm]</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275593643"/>
                      </a:ext>
                    </a:extLst>
                  </a:tr>
                  <a:tr h="640080">
                    <a:tc>
                      <a:txBody>
                        <a:bodyPr/>
                        <a:lstStyle/>
                        <a:p>
                          <a:pPr algn="ctr"/>
                          <a:r>
                            <a:rPr lang="en-US" sz="1800" b="1" dirty="0" smtClean="0">
                              <a:latin typeface="Times New Roman" pitchFamily="18" charset="0"/>
                              <a:cs typeface="Times New Roman" pitchFamily="18" charset="0"/>
                            </a:rPr>
                            <a:t>Electrical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Capacitance </a:t>
                          </a:r>
                        </a:p>
                        <a:p>
                          <a:pPr algn="ctr"/>
                          <a:r>
                            <a:rPr lang="en-US" sz="1800" dirty="0" smtClean="0">
                              <a:latin typeface="Times New Roman" pitchFamily="18" charset="0"/>
                              <a:cs typeface="Times New Roman" pitchFamily="18" charset="0"/>
                            </a:rPr>
                            <a:t>[Farad]</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687365440"/>
                      </a:ext>
                    </a:extLst>
                  </a:tr>
                  <a:tr h="640080">
                    <a:tc>
                      <a:txBody>
                        <a:bodyPr/>
                        <a:lstStyle/>
                        <a:p>
                          <a:pPr algn="ctr"/>
                          <a:r>
                            <a:rPr lang="en-US" sz="1800" b="1" dirty="0" smtClean="0">
                              <a:latin typeface="Times New Roman" pitchFamily="18" charset="0"/>
                              <a:cs typeface="Times New Roman" pitchFamily="18" charset="0"/>
                            </a:rPr>
                            <a:t>Magnetic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Permeance </a:t>
                          </a:r>
                        </a:p>
                        <a:p>
                          <a:pPr algn="ctr"/>
                          <a:r>
                            <a:rPr lang="en-US" sz="1800" dirty="0" smtClean="0">
                              <a:latin typeface="Times New Roman" pitchFamily="18" charset="0"/>
                              <a:cs typeface="Times New Roman" pitchFamily="18" charset="0"/>
                            </a:rPr>
                            <a:t>[Henry]</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Inductance</a:t>
                          </a:r>
                        </a:p>
                        <a:p>
                          <a:pPr algn="ctr"/>
                          <a:r>
                            <a:rPr lang="en-US" sz="1800" dirty="0" smtClean="0">
                              <a:latin typeface="Times New Roman" pitchFamily="18" charset="0"/>
                              <a:cs typeface="Times New Roman" pitchFamily="18" charset="0"/>
                            </a:rPr>
                            <a:t> [Henry]</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153819349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8210484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Magnetization and Permeability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pPr marL="514350" indent="-514350">
                  <a:buFont typeface="+mj-lt"/>
                  <a:buAutoNum type="arabicPeriod"/>
                </a:pPr>
                <a:r>
                  <a:rPr lang="en-US" dirty="0" smtClean="0">
                    <a:latin typeface="Times New Roman" pitchFamily="18" charset="0"/>
                    <a:ea typeface="Cambria Math" panose="02040503050406030204" pitchFamily="18" charset="0"/>
                    <a:cs typeface="Times New Roman" pitchFamily="18" charset="0"/>
                  </a:rPr>
                  <a:t>Magnetic Fields originate from movement of bound charges (orbital electrons, electron spin and nuclear spin). This movement results in a bound current. </a:t>
                </a:r>
              </a:p>
              <a:p>
                <a:pPr marL="514350" indent="-514350">
                  <a:buFont typeface="+mj-lt"/>
                  <a:buAutoNum type="arabicPeriod"/>
                </a:pPr>
                <a:r>
                  <a:rPr lang="en-US" dirty="0" smtClean="0">
                    <a:latin typeface="Times New Roman" pitchFamily="18" charset="0"/>
                    <a:ea typeface="Cambria Math" panose="02040503050406030204" pitchFamily="18" charset="0"/>
                    <a:cs typeface="Times New Roman" pitchFamily="18" charset="0"/>
                  </a:rPr>
                  <a:t>An electron in an atomic orbital possesses </a:t>
                </a:r>
                <a:r>
                  <a:rPr lang="en-US" dirty="0">
                    <a:latin typeface="Times New Roman" pitchFamily="18" charset="0"/>
                    <a:ea typeface="Cambria Math" panose="02040503050406030204" pitchFamily="18" charset="0"/>
                    <a:cs typeface="Times New Roman" pitchFamily="18" charset="0"/>
                  </a:rPr>
                  <a:t>a Magnetic Moment </a:t>
                </a:r>
                <a:r>
                  <a:rPr lang="en-US" dirty="0" smtClean="0">
                    <a:latin typeface="Times New Roman" pitchFamily="18" charset="0"/>
                    <a:ea typeface="Cambria Math" panose="02040503050406030204" pitchFamily="18" charset="0"/>
                    <a:cs typeface="Times New Roman" pitchFamily="18" charset="0"/>
                  </a:rPr>
                  <a:t>due to its rotation in a loop </a:t>
                </a:r>
                <a:r>
                  <a:rPr lang="en-US" dirty="0">
                    <a:latin typeface="Times New Roman" pitchFamily="18" charset="0"/>
                    <a:ea typeface="Cambria Math" panose="02040503050406030204" pitchFamily="18" charset="0"/>
                    <a:cs typeface="Times New Roman" pitchFamily="18" charset="0"/>
                  </a:rPr>
                  <a:t>(orbital </a:t>
                </a:r>
                <a:r>
                  <a:rPr lang="en-US" dirty="0" smtClean="0">
                    <a:latin typeface="Times New Roman" pitchFamily="18" charset="0"/>
                    <a:ea typeface="Cambria Math" panose="02040503050406030204" pitchFamily="18" charset="0"/>
                    <a:cs typeface="Times New Roman" pitchFamily="18" charset="0"/>
                  </a:rPr>
                  <a:t>moment) and spin around an axis (spin </a:t>
                </a:r>
                <a:r>
                  <a:rPr lang="en-US" dirty="0">
                    <a:latin typeface="Times New Roman" pitchFamily="18" charset="0"/>
                    <a:ea typeface="Cambria Math" panose="02040503050406030204" pitchFamily="18" charset="0"/>
                    <a:cs typeface="Times New Roman" pitchFamily="18" charset="0"/>
                  </a:rPr>
                  <a:t>moment</a:t>
                </a:r>
                <a:r>
                  <a:rPr lang="en-US" dirty="0" smtClean="0">
                    <a:latin typeface="Times New Roman" pitchFamily="18" charset="0"/>
                    <a:ea typeface="Cambria Math" panose="02040503050406030204" pitchFamily="18" charset="0"/>
                    <a:cs typeface="Times New Roman" pitchFamily="18" charset="0"/>
                  </a:rPr>
                  <a:t>). </a:t>
                </a: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cs typeface="Times New Roman" pitchFamily="18" charset="0"/>
                        </a:rPr>
                        <m:t>𝒎</m:t>
                      </m:r>
                      <m:r>
                        <a:rPr lang="en-US" b="0" i="1" smtClean="0">
                          <a:latin typeface="Cambria Math" panose="02040503050406030204" pitchFamily="18" charset="0"/>
                          <a:ea typeface="Cambria Math" panose="02040503050406030204" pitchFamily="18" charset="0"/>
                          <a:cs typeface="Times New Roman" pitchFamily="18" charset="0"/>
                        </a:rPr>
                        <m:t>=</m:t>
                      </m:r>
                      <m:r>
                        <a:rPr lang="en-US" b="0" i="1" smtClean="0">
                          <a:latin typeface="Cambria Math" panose="02040503050406030204" pitchFamily="18" charset="0"/>
                          <a:ea typeface="Cambria Math" panose="02040503050406030204" pitchFamily="18" charset="0"/>
                          <a:cs typeface="Times New Roman" pitchFamily="18" charset="0"/>
                        </a:rPr>
                        <m:t>𝐼</m:t>
                      </m:r>
                      <m:r>
                        <a:rPr lang="en-US" b="1" i="1" smtClean="0">
                          <a:latin typeface="Cambria Math" panose="02040503050406030204" pitchFamily="18" charset="0"/>
                          <a:ea typeface="Cambria Math" panose="02040503050406030204" pitchFamily="18" charset="0"/>
                          <a:cs typeface="Times New Roman" pitchFamily="18" charset="0"/>
                        </a:rPr>
                        <m:t>𝑨</m:t>
                      </m:r>
                      <m:r>
                        <a:rPr lang="en-US" b="0" i="1" smtClean="0">
                          <a:latin typeface="Cambria Math" panose="02040503050406030204" pitchFamily="18" charset="0"/>
                          <a:ea typeface="Cambria Math" panose="02040503050406030204" pitchFamily="18" charset="0"/>
                          <a:cs typeface="Times New Roman" pitchFamily="18" charset="0"/>
                        </a:rPr>
                        <m:t>+</m:t>
                      </m:r>
                      <m:r>
                        <a:rPr lang="en-US" b="0" i="1" smtClean="0">
                          <a:latin typeface="Cambria Math" panose="02040503050406030204" pitchFamily="18" charset="0"/>
                          <a:ea typeface="Cambria Math" panose="02040503050406030204" pitchFamily="18" charset="0"/>
                          <a:cs typeface="Times New Roman" pitchFamily="18" charset="0"/>
                        </a:rPr>
                        <m:t>𝛾</m:t>
                      </m:r>
                      <m:r>
                        <a:rPr lang="en-US" b="1" i="1" smtClean="0">
                          <a:latin typeface="Cambria Math" panose="02040503050406030204" pitchFamily="18" charset="0"/>
                          <a:ea typeface="Cambria Math" panose="02040503050406030204" pitchFamily="18" charset="0"/>
                          <a:cs typeface="Times New Roman" pitchFamily="18" charset="0"/>
                        </a:rPr>
                        <m:t>𝑳</m:t>
                      </m:r>
                    </m:oMath>
                  </m:oMathPara>
                </a14:m>
                <a:endParaRPr lang="en-US" b="1" dirty="0" smtClean="0">
                  <a:latin typeface="Times New Roman" pitchFamily="18" charset="0"/>
                  <a:ea typeface="Cambria Math" panose="02040503050406030204" pitchFamily="18" charset="0"/>
                  <a:cs typeface="Times New Roman" pitchFamily="18" charset="0"/>
                </a:endParaRPr>
              </a:p>
              <a:p>
                <a:pPr marL="457200" lvl="1" indent="0">
                  <a:buNone/>
                </a:pPr>
                <a:r>
                  <a:rPr lang="en-US" dirty="0" smtClean="0">
                    <a:latin typeface="Times New Roman" pitchFamily="18" charset="0"/>
                    <a:ea typeface="Cambria Math" panose="02040503050406030204" pitchFamily="18" charset="0"/>
                    <a:cs typeface="Times New Roman" pitchFamily="18" charset="0"/>
                  </a:rPr>
                  <a:t>where I is the bound current, </a:t>
                </a:r>
                <a:r>
                  <a:rPr lang="en-US" b="1" dirty="0" smtClean="0">
                    <a:latin typeface="Times New Roman" pitchFamily="18" charset="0"/>
                    <a:ea typeface="Cambria Math" panose="02040503050406030204" pitchFamily="18" charset="0"/>
                    <a:cs typeface="Times New Roman" pitchFamily="18" charset="0"/>
                  </a:rPr>
                  <a:t>A</a:t>
                </a:r>
                <a:r>
                  <a:rPr lang="en-US" dirty="0" smtClean="0">
                    <a:latin typeface="Times New Roman" pitchFamily="18" charset="0"/>
                    <a:ea typeface="Cambria Math" panose="02040503050406030204" pitchFamily="18" charset="0"/>
                    <a:cs typeface="Times New Roman" pitchFamily="18" charset="0"/>
                  </a:rPr>
                  <a:t> is the loop area, </a:t>
                </a:r>
                <a14:m>
                  <m:oMath xmlns:m="http://schemas.openxmlformats.org/officeDocument/2006/math">
                    <m:r>
                      <a:rPr lang="en-US" i="1">
                        <a:latin typeface="Cambria Math" panose="02040503050406030204" pitchFamily="18" charset="0"/>
                        <a:ea typeface="Cambria Math" panose="02040503050406030204" pitchFamily="18" charset="0"/>
                        <a:cs typeface="Times New Roman" pitchFamily="18" charset="0"/>
                      </a:rPr>
                      <m:t>𝛾</m:t>
                    </m:r>
                  </m:oMath>
                </a14:m>
                <a:r>
                  <a:rPr lang="en-US" dirty="0" smtClean="0">
                    <a:latin typeface="Times New Roman" pitchFamily="18" charset="0"/>
                    <a:ea typeface="Cambria Math" panose="02040503050406030204" pitchFamily="18" charset="0"/>
                    <a:cs typeface="Times New Roman" pitchFamily="18" charset="0"/>
                  </a:rPr>
                  <a:t> is the gyromagnetic ratio and  </a:t>
                </a:r>
                <a:r>
                  <a:rPr lang="en-US" b="1" dirty="0" smtClean="0">
                    <a:latin typeface="Times New Roman" pitchFamily="18" charset="0"/>
                    <a:ea typeface="Cambria Math" panose="02040503050406030204" pitchFamily="18" charset="0"/>
                    <a:cs typeface="Times New Roman" pitchFamily="18" charset="0"/>
                  </a:rPr>
                  <a:t>L</a:t>
                </a:r>
                <a:r>
                  <a:rPr lang="en-US" dirty="0" smtClean="0">
                    <a:latin typeface="Times New Roman" pitchFamily="18" charset="0"/>
                    <a:ea typeface="Cambria Math" panose="02040503050406030204" pitchFamily="18" charset="0"/>
                    <a:cs typeface="Times New Roman" pitchFamily="18" charset="0"/>
                  </a:rPr>
                  <a:t> is the angular momentum of the electron.</a:t>
                </a:r>
                <a:endParaRPr lang="en-US" dirty="0">
                  <a:latin typeface="Times New Roman" pitchFamily="18" charset="0"/>
                  <a:ea typeface="Cambria Math" panose="02040503050406030204" pitchFamily="18" charset="0"/>
                  <a:cs typeface="Times New Roman" pitchFamily="18" charset="0"/>
                </a:endParaRPr>
              </a:p>
              <a:p>
                <a:pPr marL="0" indent="0">
                  <a:buNone/>
                </a:pPr>
                <a:r>
                  <a:rPr lang="en-US" dirty="0" smtClean="0">
                    <a:latin typeface="Times New Roman" pitchFamily="18" charset="0"/>
                    <a:ea typeface="Cambria Math" panose="02040503050406030204" pitchFamily="18" charset="0"/>
                    <a:cs typeface="Times New Roman" pitchFamily="18" charset="0"/>
                  </a:rPr>
                  <a:t>3</a:t>
                </a:r>
                <a:r>
                  <a:rPr lang="en-US">
                    <a:latin typeface="Times New Roman" pitchFamily="18" charset="0"/>
                    <a:ea typeface="Cambria Math" panose="02040503050406030204" pitchFamily="18" charset="0"/>
                    <a:cs typeface="Times New Roman" pitchFamily="18" charset="0"/>
                  </a:rPr>
                  <a:t>. </a:t>
                </a:r>
                <a:r>
                  <a:rPr lang="en-US" smtClean="0">
                    <a:latin typeface="Times New Roman" pitchFamily="18" charset="0"/>
                    <a:ea typeface="Cambria Math" panose="02040503050406030204" pitchFamily="18" charset="0"/>
                    <a:cs typeface="Times New Roman" pitchFamily="18" charset="0"/>
                  </a:rPr>
                  <a:t>  Magnetization </a:t>
                </a:r>
                <a:r>
                  <a:rPr lang="en-US" b="1" dirty="0">
                    <a:latin typeface="Times New Roman" pitchFamily="18" charset="0"/>
                    <a:ea typeface="Cambria Math" panose="02040503050406030204" pitchFamily="18" charset="0"/>
                    <a:cs typeface="Times New Roman" pitchFamily="18" charset="0"/>
                  </a:rPr>
                  <a:t>M </a:t>
                </a:r>
                <a:r>
                  <a:rPr lang="en-US" dirty="0" smtClean="0">
                    <a:latin typeface="Times New Roman" pitchFamily="18" charset="0"/>
                    <a:ea typeface="Cambria Math" panose="02040503050406030204" pitchFamily="18" charset="0"/>
                    <a:cs typeface="Times New Roman" pitchFamily="18" charset="0"/>
                  </a:rPr>
                  <a:t>is the </a:t>
                </a:r>
                <a:r>
                  <a:rPr lang="en-US" dirty="0">
                    <a:latin typeface="Times New Roman" pitchFamily="18" charset="0"/>
                    <a:ea typeface="Cambria Math" panose="02040503050406030204" pitchFamily="18" charset="0"/>
                    <a:cs typeface="Times New Roman" pitchFamily="18" charset="0"/>
                  </a:rPr>
                  <a:t>total magnetic dipole moment per unit </a:t>
                </a:r>
                <a:r>
                  <a:rPr lang="en-US" dirty="0" smtClean="0">
                    <a:latin typeface="Times New Roman" pitchFamily="18" charset="0"/>
                    <a:ea typeface="Cambria Math" panose="02040503050406030204" pitchFamily="18" charset="0"/>
                    <a:cs typeface="Times New Roman" pitchFamily="18" charset="0"/>
                  </a:rPr>
                  <a:t>volume.</a:t>
                </a:r>
                <a:endParaRPr lang="en-US" b="1" dirty="0">
                  <a:latin typeface="Times New Roman" pitchFamily="18" charset="0"/>
                  <a:ea typeface="Cambria Math" panose="02040503050406030204" pitchFamily="18" charset="0"/>
                  <a:cs typeface="Times New Roman" pitchFamily="18" charset="0"/>
                </a:endParaRPr>
              </a:p>
              <a:p>
                <a:pPr marL="0" indent="0" algn="ctr">
                  <a:buNone/>
                </a:pPr>
                <a14:m>
                  <m:oMath xmlns:m="http://schemas.openxmlformats.org/officeDocument/2006/math">
                    <m:r>
                      <a:rPr lang="en-US" b="1">
                        <a:latin typeface="Cambria Math" panose="02040503050406030204" pitchFamily="18" charset="0"/>
                        <a:ea typeface="Cambria Math" panose="02040503050406030204" pitchFamily="18" charset="0"/>
                      </a:rPr>
                      <m:t>𝐁</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b="1" i="0" smtClean="0">
                        <a:latin typeface="Cambria Math" panose="02040503050406030204" pitchFamily="18" charset="0"/>
                        <a:ea typeface="Cambria Math" panose="02040503050406030204" pitchFamily="18" charset="0"/>
                      </a:rPr>
                      <m:t>𝐇</m:t>
                    </m:r>
                    <m:r>
                      <a:rPr lang="en-US" b="0" i="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𝑯</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𝑴</m:t>
                        </m:r>
                      </m:e>
                    </m:d>
                  </m:oMath>
                </a14:m>
                <a:r>
                  <a:rPr lang="en-US" dirty="0">
                    <a:latin typeface="Times New Roman" pitchFamily="18" charset="0"/>
                    <a:cs typeface="Times New Roman" pitchFamily="18" charset="0"/>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i="1">
                            <a:latin typeface="Cambria Math" panose="02040503050406030204" pitchFamily="18" charset="0"/>
                          </a:rPr>
                          <m:t>𝜒</m:t>
                        </m:r>
                      </m:e>
                      <m:sub>
                        <m:r>
                          <a:rPr lang="en-US" i="1">
                            <a:latin typeface="Cambria Math" panose="02040503050406030204" pitchFamily="18" charset="0"/>
                          </a:rPr>
                          <m:t>𝑚</m:t>
                        </m:r>
                      </m:sub>
                    </m:sSub>
                    <m:r>
                      <a:rPr lang="en-US" b="1" i="1" smtClean="0">
                        <a:latin typeface="Cambria Math" panose="02040503050406030204" pitchFamily="18" charset="0"/>
                      </a:rPr>
                      <m:t>)</m:t>
                    </m:r>
                    <m:r>
                      <a:rPr lang="en-US" b="1" i="1">
                        <a:latin typeface="Cambria Math" panose="02040503050406030204" pitchFamily="18" charset="0"/>
                      </a:rPr>
                      <m:t>𝑯</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101" r="-1275" b="-36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3858670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4. Conclusion</a:t>
            </a:r>
            <a:endParaRPr lang="en-US" dirty="0">
              <a:latin typeface="Times New Roman" panose="02020603050405020304" pitchFamily="18" charset="0"/>
              <a:cs typeface="Times New Roman" panose="02020603050405020304" pitchFamily="18" charset="0"/>
            </a:endParaRPr>
          </a:p>
        </p:txBody>
      </p:sp>
      <p:sp>
        <p:nvSpPr>
          <p:cNvPr id="7" name="Content Placeholder 6"/>
          <p:cNvSpPr>
            <a:spLocks noGrp="1"/>
          </p:cNvSpPr>
          <p:nvPr>
            <p:ph idx="1"/>
          </p:nvPr>
        </p:nvSpPr>
        <p:spPr>
          <a:xfrm>
            <a:off x="838200" y="1825625"/>
            <a:ext cx="10515600" cy="4895850"/>
          </a:xfrm>
        </p:spPr>
        <p:txBody>
          <a:bodyPr>
            <a:normAutofit fontScale="92500" lnSpcReduction="10000"/>
          </a:bodyPr>
          <a:lstStyle/>
          <a:p>
            <a:pPr marL="514350" indent="-514350">
              <a:buFont typeface="+mj-lt"/>
              <a:buAutoNum type="arabicPeriod"/>
            </a:pPr>
            <a:r>
              <a:rPr lang="en-US" dirty="0">
                <a:latin typeface="Times New Roman" panose="02020603050405020304" pitchFamily="18" charset="0"/>
                <a:cs typeface="Times New Roman" pitchFamily="18" charset="0"/>
              </a:rPr>
              <a:t>The reluctance model is suitable for DC </a:t>
            </a:r>
            <a:r>
              <a:rPr lang="en-US" dirty="0" smtClean="0">
                <a:latin typeface="Times New Roman" panose="02020603050405020304" pitchFamily="18" charset="0"/>
                <a:cs typeface="Times New Roman" pitchFamily="18" charset="0"/>
              </a:rPr>
              <a:t>analysis of ferromagnetic materials. A DC </a:t>
            </a:r>
            <a:r>
              <a:rPr lang="en-US" dirty="0">
                <a:latin typeface="Times New Roman" pitchFamily="18" charset="0"/>
                <a:cs typeface="Times New Roman" pitchFamily="18" charset="0"/>
              </a:rPr>
              <a:t>Magnetic Reluctance Model for a cumulatively compounded 1800 rpm 40V low voltage/ power DC </a:t>
            </a:r>
            <a:r>
              <a:rPr lang="en-US" dirty="0" smtClean="0">
                <a:latin typeface="Times New Roman" pitchFamily="18" charset="0"/>
                <a:cs typeface="Times New Roman" pitchFamily="18" charset="0"/>
              </a:rPr>
              <a:t>generator was presented.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Permeance-Capacitance model is suitable for low frequency analysis of ferromagnetic materials. </a:t>
            </a:r>
            <a:r>
              <a:rPr lang="en-US" dirty="0" smtClean="0">
                <a:latin typeface="Times New Roman" panose="02020603050405020304" pitchFamily="18" charset="0"/>
                <a:cs typeface="Times New Roman" pitchFamily="18" charset="0"/>
              </a:rPr>
              <a:t>A Low </a:t>
            </a:r>
            <a:r>
              <a:rPr lang="en-US" dirty="0">
                <a:latin typeface="Times New Roman" pitchFamily="18" charset="0"/>
                <a:cs typeface="Times New Roman" pitchFamily="18" charset="0"/>
              </a:rPr>
              <a:t>frequency Permeance-Capacitance Model for 150kHz pulse transformer </a:t>
            </a:r>
            <a:r>
              <a:rPr lang="en-US" dirty="0" smtClean="0">
                <a:latin typeface="Times New Roman" pitchFamily="18" charset="0"/>
                <a:cs typeface="Times New Roman" pitchFamily="18" charset="0"/>
              </a:rPr>
              <a:t>was used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a 160V </a:t>
            </a:r>
            <a:r>
              <a:rPr lang="en-US" dirty="0">
                <a:latin typeface="Times New Roman" pitchFamily="18" charset="0"/>
                <a:cs typeface="Times New Roman" pitchFamily="18" charset="0"/>
              </a:rPr>
              <a:t>to 5 V, 100 A low voltage/ power isolated full bridge buck converter. </a:t>
            </a:r>
            <a:r>
              <a:rPr lang="en-US" dirty="0" smtClean="0">
                <a:latin typeface="Times New Roman" panose="02020603050405020304" pitchFamily="18" charset="0"/>
                <a:cs typeface="Times New Roman" pitchFamily="18" charset="0"/>
              </a:rPr>
              <a:t> </a:t>
            </a: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Magnetic Transmission Line Model is suitable for high frequency analysis of ferromagnetic materials. </a:t>
            </a:r>
            <a:r>
              <a:rPr lang="en-US" dirty="0" smtClean="0">
                <a:latin typeface="Times New Roman" panose="02020603050405020304" pitchFamily="18" charset="0"/>
                <a:cs typeface="Times New Roman" pitchFamily="18" charset="0"/>
              </a:rPr>
              <a:t>A High </a:t>
            </a:r>
            <a:r>
              <a:rPr lang="en-US" dirty="0">
                <a:latin typeface="Times New Roman" pitchFamily="18" charset="0"/>
                <a:cs typeface="Times New Roman" pitchFamily="18" charset="0"/>
              </a:rPr>
              <a:t>frequency low voltage/ power </a:t>
            </a:r>
            <a:r>
              <a:rPr lang="en-US" dirty="0" smtClean="0">
                <a:latin typeface="Times New Roman" pitchFamily="18" charset="0"/>
                <a:cs typeface="Times New Roman" pitchFamily="18" charset="0"/>
              </a:rPr>
              <a:t>(30 cm i.e. 1</a:t>
            </a:r>
            <a:r>
              <a:rPr lang="el-GR" dirty="0" smtClean="0">
                <a:latin typeface="Times New Roman" pitchFamily="18" charset="0"/>
                <a:cs typeface="Times New Roman" pitchFamily="18" charset="0"/>
              </a:rPr>
              <a:t>λ</a:t>
            </a:r>
            <a:r>
              <a:rPr lang="en-US" dirty="0" smtClean="0">
                <a:latin typeface="Times New Roman" pitchFamily="18" charset="0"/>
                <a:cs typeface="Times New Roman" pitchFamily="18" charset="0"/>
              </a:rPr>
              <a:t> at 1 GHz) gyromagnetic, </a:t>
            </a:r>
            <a:r>
              <a:rPr lang="en-US" dirty="0">
                <a:latin typeface="Times New Roman" pitchFamily="18" charset="0"/>
                <a:cs typeface="Times New Roman" pitchFamily="18" charset="0"/>
              </a:rPr>
              <a:t>dispersive Magnetic Transmission Line </a:t>
            </a:r>
            <a:r>
              <a:rPr lang="en-US" dirty="0" smtClean="0">
                <a:latin typeface="Times New Roman" pitchFamily="18" charset="0"/>
                <a:cs typeface="Times New Roman" pitchFamily="18" charset="0"/>
              </a:rPr>
              <a:t>was simulated </a:t>
            </a:r>
            <a:r>
              <a:rPr lang="en-US" dirty="0">
                <a:latin typeface="Times New Roman" pitchFamily="18" charset="0"/>
                <a:cs typeface="Times New Roman" pitchFamily="18" charset="0"/>
              </a:rPr>
              <a:t>using Finite Difference Time Domain (FDTD) Simulator MEEP to study Frequency Domain Behavior of Magnetic Transmission Line parameters</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a:p>
            <a:pPr marL="514350" indent="-514350">
              <a:buFont typeface="+mj-lt"/>
              <a:buAutoNum type="arabicPeriod"/>
            </a:pP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90</a:t>
            </a:fld>
            <a:endParaRPr lang="en-US"/>
          </a:p>
        </p:txBody>
      </p:sp>
    </p:spTree>
    <p:extLst>
      <p:ext uri="{BB962C8B-B14F-4D97-AF65-F5344CB8AC3E}">
        <p14:creationId xmlns:p14="http://schemas.microsoft.com/office/powerpoint/2010/main" val="154239304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itchFamily="18" charset="0"/>
              </a:rPr>
              <a:t>4. Scope </a:t>
            </a:r>
            <a:r>
              <a:rPr lang="en-US" dirty="0">
                <a:latin typeface="Times New Roman" panose="02020603050405020304" pitchFamily="18" charset="0"/>
                <a:cs typeface="Times New Roman" pitchFamily="18" charset="0"/>
              </a:rPr>
              <a:t>for Further Work</a:t>
            </a:r>
          </a:p>
        </p:txBody>
      </p:sp>
      <p:sp>
        <p:nvSpPr>
          <p:cNvPr id="3" name="Content Placeholder 2"/>
          <p:cNvSpPr>
            <a:spLocks noGrp="1"/>
          </p:cNvSpPr>
          <p:nvPr>
            <p:ph idx="1"/>
          </p:nvPr>
        </p:nvSpPr>
        <p:spPr/>
        <p:txBody>
          <a:bodyPr>
            <a:normAutofit/>
          </a:bodyPr>
          <a:lstStyle/>
          <a:p>
            <a:pPr marL="0" indent="0" algn="just">
              <a:buNone/>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power invariant Magnetic Transmission Line model can also be used for accurate modeling of</a:t>
            </a:r>
          </a:p>
          <a:p>
            <a:r>
              <a:rPr lang="en-US" dirty="0" smtClean="0">
                <a:latin typeface="Times New Roman" panose="02020603050405020304" pitchFamily="18" charset="0"/>
                <a:cs typeface="Times New Roman" pitchFamily="18" charset="0"/>
              </a:rPr>
              <a:t>Alternating Current </a:t>
            </a:r>
            <a:r>
              <a:rPr lang="en-US" dirty="0">
                <a:latin typeface="Times New Roman" panose="02020603050405020304" pitchFamily="18" charset="0"/>
                <a:cs typeface="Times New Roman" pitchFamily="18" charset="0"/>
              </a:rPr>
              <a:t>and </a:t>
            </a:r>
            <a:r>
              <a:rPr lang="en-US" dirty="0" smtClean="0">
                <a:latin typeface="Times New Roman" panose="02020603050405020304" pitchFamily="18" charset="0"/>
                <a:cs typeface="Times New Roman" pitchFamily="18" charset="0"/>
              </a:rPr>
              <a:t>Direct Current </a:t>
            </a:r>
            <a:r>
              <a:rPr lang="en-US" dirty="0">
                <a:latin typeface="Times New Roman" panose="02020603050405020304" pitchFamily="18" charset="0"/>
                <a:cs typeface="Times New Roman" pitchFamily="18" charset="0"/>
              </a:rPr>
              <a:t>Machines </a:t>
            </a:r>
          </a:p>
          <a:p>
            <a:r>
              <a:rPr lang="en-US" dirty="0">
                <a:latin typeface="Times New Roman" panose="02020603050405020304" pitchFamily="18" charset="0"/>
                <a:cs typeface="Times New Roman" pitchFamily="18" charset="0"/>
              </a:rPr>
              <a:t>Nanomagnetic Logic Devices and Magnetic Transistors </a:t>
            </a:r>
          </a:p>
          <a:p>
            <a:r>
              <a:rPr lang="en-US" dirty="0">
                <a:latin typeface="Times New Roman" panose="02020603050405020304" pitchFamily="18" charset="0"/>
                <a:cs typeface="Times New Roman" pitchFamily="18" charset="0"/>
              </a:rPr>
              <a:t>Magnetic Memory Devices and Spintronic devices</a:t>
            </a:r>
          </a:p>
          <a:p>
            <a:r>
              <a:rPr lang="en-US" dirty="0">
                <a:latin typeface="Times New Roman" panose="02020603050405020304" pitchFamily="18" charset="0"/>
                <a:cs typeface="Times New Roman" pitchFamily="18" charset="0"/>
              </a:rPr>
              <a:t>Circulators, Couplers, Filters, Power Dividers and Waveguides</a:t>
            </a:r>
          </a:p>
          <a:p>
            <a:r>
              <a:rPr lang="en-US" dirty="0">
                <a:latin typeface="Times New Roman" panose="02020603050405020304" pitchFamily="18" charset="0"/>
                <a:cs typeface="Times New Roman" pitchFamily="18" charset="0"/>
              </a:rPr>
              <a:t>Gyromagnetic Non-Linear Transmission </a:t>
            </a:r>
            <a:r>
              <a:rPr lang="en-US" dirty="0" smtClean="0">
                <a:latin typeface="Times New Roman" panose="02020603050405020304" pitchFamily="18" charset="0"/>
                <a:cs typeface="Times New Roman" pitchFamily="18" charset="0"/>
              </a:rPr>
              <a:t>Line Microwave generators</a:t>
            </a:r>
            <a:endParaRPr lang="en-US" dirty="0">
              <a:latin typeface="Times New Roman" panose="02020603050405020304"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pPr/>
              <a:t>91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4495726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690688"/>
            <a:ext cx="10515600" cy="4921539"/>
          </a:xfrm>
        </p:spPr>
        <p:txBody>
          <a:bodyPr>
            <a:noAutofit/>
          </a:bodyPr>
          <a:lstStyle/>
          <a:p>
            <a:pPr marL="0" indent="0">
              <a:buNone/>
            </a:pPr>
            <a:r>
              <a:rPr lang="en-US" sz="1600" dirty="0">
                <a:latin typeface="Times New Roman" pitchFamily="18" charset="0"/>
                <a:cs typeface="Times New Roman" pitchFamily="18" charset="0"/>
              </a:rPr>
              <a:t>[1]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Multimodal propagation in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a:t>
            </a:r>
            <a:r>
              <a:rPr lang="en-US" sz="1600" dirty="0">
                <a:latin typeface="Times New Roman" pitchFamily="18" charset="0"/>
                <a:cs typeface="Times New Roman" pitchFamily="18" charset="0"/>
              </a:rPr>
              <a:t>. J. </a:t>
            </a:r>
            <a:r>
              <a:rPr lang="en-US" sz="1600" dirty="0" err="1">
                <a:latin typeface="Times New Roman" pitchFamily="18" charset="0"/>
                <a:cs typeface="Times New Roman" pitchFamily="18" charset="0"/>
              </a:rPr>
              <a:t>Electromag</a:t>
            </a:r>
            <a:r>
              <a:rPr lang="en-US" sz="1600" dirty="0">
                <a:latin typeface="Times New Roman" pitchFamily="18" charset="0"/>
                <a:cs typeface="Times New Roman" pitchFamily="18" charset="0"/>
              </a:rPr>
              <a:t>. Waves Appl. 2014, p. 1677–1702</a:t>
            </a:r>
          </a:p>
          <a:p>
            <a:pPr marL="0" indent="0">
              <a:buNone/>
            </a:pPr>
            <a:r>
              <a:rPr lang="en-US" sz="1600" dirty="0">
                <a:latin typeface="Times New Roman" pitchFamily="18" charset="0"/>
                <a:cs typeface="Times New Roman" pitchFamily="18" charset="0"/>
              </a:rPr>
              <a:t>[2]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Formulation of Multiwire Magnetic Transmission-Line Theory</a:t>
            </a:r>
            <a:r>
              <a:rPr lang="en-US" sz="1600" dirty="0">
                <a:latin typeface="Times New Roman" pitchFamily="18" charset="0"/>
                <a:cs typeface="Times New Roman" pitchFamily="18" charset="0"/>
              </a:rPr>
              <a:t>, Progress in Electromagnetics Research B, Vol. 49, 2013, p. 177–195.</a:t>
            </a:r>
          </a:p>
          <a:p>
            <a:pPr marL="0" indent="0">
              <a:buNone/>
            </a:pPr>
            <a:r>
              <a:rPr lang="en-US" sz="1600" dirty="0">
                <a:latin typeface="Times New Roman" pitchFamily="18" charset="0"/>
                <a:cs typeface="Times New Roman" pitchFamily="18" charset="0"/>
              </a:rPr>
              <a:t>[3]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Matrix theory of wave propagation in hybrid electric/magnetic multiwire transmission line systems</a:t>
            </a:r>
            <a:r>
              <a:rPr lang="en-US" sz="1600" dirty="0">
                <a:latin typeface="Times New Roman" pitchFamily="18" charset="0"/>
                <a:cs typeface="Times New Roman" pitchFamily="18" charset="0"/>
              </a:rPr>
              <a:t>, Journal of Electromagnetic Waves and Applications, Vol. 29, No. 7, 2015, p. 925–940.</a:t>
            </a:r>
          </a:p>
          <a:p>
            <a:pPr marL="0" indent="0">
              <a:buNone/>
            </a:pPr>
            <a:r>
              <a:rPr lang="en-US" sz="1600" dirty="0">
                <a:latin typeface="Times New Roman" pitchFamily="18" charset="0"/>
                <a:cs typeface="Times New Roman" pitchFamily="18" charset="0"/>
              </a:rPr>
              <a:t>[4]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A physical model of the ideal transformer based on magnetic transmission line theory</a:t>
            </a:r>
            <a:r>
              <a:rPr lang="en-US" sz="1600" dirty="0">
                <a:latin typeface="Times New Roman" pitchFamily="18" charset="0"/>
                <a:cs typeface="Times New Roman" pitchFamily="18" charset="0"/>
              </a:rPr>
              <a:t>, Journal of Electromagnetic Waves and Applications, Vol. 27, No. 3, 2013, p. 365–373.</a:t>
            </a:r>
          </a:p>
          <a:p>
            <a:pPr marL="0" indent="0">
              <a:buNone/>
            </a:pPr>
            <a:r>
              <a:rPr lang="en-US" sz="1600" dirty="0">
                <a:latin typeface="Times New Roman" pitchFamily="18" charset="0"/>
                <a:cs typeface="Times New Roman" pitchFamily="18" charset="0"/>
              </a:rPr>
              <a:t>[5] J. B. Schneider, </a:t>
            </a:r>
            <a:r>
              <a:rPr lang="en-US" sz="1600" i="1" dirty="0">
                <a:latin typeface="Times New Roman" pitchFamily="18" charset="0"/>
                <a:cs typeface="Times New Roman" pitchFamily="18" charset="0"/>
              </a:rPr>
              <a:t>Understanding the Finite-Difference Time-Domain Method</a:t>
            </a:r>
            <a:r>
              <a:rPr lang="en-US" sz="1600" dirty="0">
                <a:latin typeface="Times New Roman" pitchFamily="18" charset="0"/>
                <a:cs typeface="Times New Roman" pitchFamily="18" charset="0"/>
              </a:rPr>
              <a:t>, 2017, p. 33-74.</a:t>
            </a:r>
          </a:p>
          <a:p>
            <a:pPr marL="0" indent="0">
              <a:buNone/>
            </a:pPr>
            <a:r>
              <a:rPr lang="en-US" sz="1600" dirty="0">
                <a:latin typeface="Times New Roman" pitchFamily="18" charset="0"/>
                <a:cs typeface="Times New Roman" pitchFamily="18" charset="0"/>
              </a:rPr>
              <a:t>[6] A. </a:t>
            </a:r>
            <a:r>
              <a:rPr lang="en-US" sz="1600" dirty="0" err="1">
                <a:latin typeface="Times New Roman" pitchFamily="18" charset="0"/>
                <a:cs typeface="Times New Roman" pitchFamily="18" charset="0"/>
              </a:rPr>
              <a:t>Oskooi</a:t>
            </a:r>
            <a:r>
              <a:rPr lang="en-US" sz="1600" dirty="0">
                <a:latin typeface="Times New Roman" pitchFamily="18" charset="0"/>
                <a:cs typeface="Times New Roman" pitchFamily="18" charset="0"/>
              </a:rPr>
              <a:t>, D. Roundy, M. </a:t>
            </a:r>
            <a:r>
              <a:rPr lang="en-US" sz="1600" dirty="0" err="1">
                <a:latin typeface="Times New Roman" pitchFamily="18" charset="0"/>
                <a:cs typeface="Times New Roman" pitchFamily="18" charset="0"/>
              </a:rPr>
              <a:t>Ibanescu</a:t>
            </a:r>
            <a:r>
              <a:rPr lang="en-US" sz="1600" dirty="0">
                <a:latin typeface="Times New Roman" pitchFamily="18" charset="0"/>
                <a:cs typeface="Times New Roman" pitchFamily="18" charset="0"/>
              </a:rPr>
              <a:t>, P. </a:t>
            </a:r>
            <a:r>
              <a:rPr lang="en-US" sz="1600" dirty="0" err="1">
                <a:latin typeface="Times New Roman" pitchFamily="18" charset="0"/>
                <a:cs typeface="Times New Roman" pitchFamily="18" charset="0"/>
              </a:rPr>
              <a:t>Bermel</a:t>
            </a:r>
            <a:r>
              <a:rPr lang="en-US" sz="1600" dirty="0">
                <a:latin typeface="Times New Roman" pitchFamily="18" charset="0"/>
                <a:cs typeface="Times New Roman" pitchFamily="18" charset="0"/>
              </a:rPr>
              <a:t>, J.D. </a:t>
            </a:r>
            <a:r>
              <a:rPr lang="en-US" sz="1600" dirty="0" err="1">
                <a:latin typeface="Times New Roman" pitchFamily="18" charset="0"/>
                <a:cs typeface="Times New Roman" pitchFamily="18" charset="0"/>
              </a:rPr>
              <a:t>Joannopoulos</a:t>
            </a:r>
            <a:r>
              <a:rPr lang="en-US" sz="1600" dirty="0">
                <a:latin typeface="Times New Roman" pitchFamily="18" charset="0"/>
                <a:cs typeface="Times New Roman" pitchFamily="18" charset="0"/>
              </a:rPr>
              <a:t>, and S.G. Johnson, </a:t>
            </a:r>
            <a:r>
              <a:rPr lang="en-US" sz="1600" i="1" dirty="0">
                <a:latin typeface="Times New Roman" pitchFamily="18" charset="0"/>
                <a:cs typeface="Times New Roman" pitchFamily="18" charset="0"/>
              </a:rPr>
              <a:t>MEEP: A flexible free-software package for electromagnetic simulations by the FDTD method</a:t>
            </a:r>
            <a:r>
              <a:rPr lang="en-US" sz="1600" dirty="0">
                <a:latin typeface="Times New Roman" pitchFamily="18" charset="0"/>
                <a:cs typeface="Times New Roman" pitchFamily="18" charset="0"/>
              </a:rPr>
              <a:t>, Computer Physics Communications, Vol. 181, 2010, p. 687-702.</a:t>
            </a:r>
          </a:p>
          <a:p>
            <a:pPr marL="0" indent="0">
              <a:buNone/>
            </a:pPr>
            <a:r>
              <a:rPr lang="en-US" sz="1600" dirty="0">
                <a:latin typeface="Times New Roman" pitchFamily="18" charset="0"/>
                <a:cs typeface="Times New Roman" pitchFamily="18" charset="0"/>
              </a:rPr>
              <a:t>[7]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Complex reluctance of inhomogeneous Euler-Cauchy tubular ferrites taking into account frequency dependent complex permeability</a:t>
            </a:r>
            <a:r>
              <a:rPr lang="en-US" sz="1600" dirty="0">
                <a:latin typeface="Times New Roman" pitchFamily="18" charset="0"/>
                <a:cs typeface="Times New Roman" pitchFamily="18" charset="0"/>
              </a:rPr>
              <a:t>, Progress In Electromagnetics Research M, Vol. 25, 2012, p. 71–85.</a:t>
            </a:r>
          </a:p>
          <a:p>
            <a:pPr marL="0" indent="0">
              <a:buNone/>
            </a:pPr>
            <a:r>
              <a:rPr lang="en-US" sz="1600" dirty="0">
                <a:latin typeface="Times New Roman" pitchFamily="18" charset="0"/>
                <a:cs typeface="Times New Roman" pitchFamily="18" charset="0"/>
              </a:rPr>
              <a:t>[8] C. Paul, K. Whites and S. </a:t>
            </a:r>
            <a:r>
              <a:rPr lang="en-US" sz="1600" dirty="0" err="1">
                <a:latin typeface="Times New Roman" pitchFamily="18" charset="0"/>
                <a:cs typeface="Times New Roman" pitchFamily="18" charset="0"/>
              </a:rPr>
              <a:t>Nasar</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Introduction to electromagnetic fields</a:t>
            </a:r>
            <a:r>
              <a:rPr lang="en-US" sz="1600" dirty="0">
                <a:latin typeface="Times New Roman" pitchFamily="18" charset="0"/>
                <a:cs typeface="Times New Roman" pitchFamily="18" charset="0"/>
              </a:rPr>
              <a:t>, 4th ed. Boston: WCB/McGraw-Hill, 1998, p.586-589.</a:t>
            </a:r>
          </a:p>
          <a:p>
            <a:pPr marL="0" indent="0">
              <a:buNone/>
            </a:pPr>
            <a:r>
              <a:rPr lang="en-US" sz="1600" dirty="0">
                <a:latin typeface="Times New Roman" pitchFamily="18" charset="0"/>
                <a:cs typeface="Times New Roman" pitchFamily="18" charset="0"/>
              </a:rPr>
              <a:t>[9] B. </a:t>
            </a:r>
            <a:r>
              <a:rPr lang="en-US" sz="1600" dirty="0" err="1">
                <a:latin typeface="Times New Roman" pitchFamily="18" charset="0"/>
                <a:cs typeface="Times New Roman" pitchFamily="18" charset="0"/>
              </a:rPr>
              <a:t>Sevcik</a:t>
            </a:r>
            <a:r>
              <a:rPr lang="en-US" sz="1600" dirty="0">
                <a:latin typeface="Times New Roman" pitchFamily="18" charset="0"/>
                <a:cs typeface="Times New Roman" pitchFamily="18" charset="0"/>
              </a:rPr>
              <a:t> and L. </a:t>
            </a:r>
            <a:r>
              <a:rPr lang="en-US" sz="1600" dirty="0" err="1">
                <a:latin typeface="Times New Roman" pitchFamily="18" charset="0"/>
                <a:cs typeface="Times New Roman" pitchFamily="18" charset="0"/>
              </a:rPr>
              <a:t>Brancık</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Time-Domain Simulation of </a:t>
            </a:r>
            <a:r>
              <a:rPr lang="en-US" sz="1600" i="1" dirty="0" err="1">
                <a:latin typeface="Times New Roman" pitchFamily="18" charset="0"/>
                <a:cs typeface="Times New Roman" pitchFamily="18" charset="0"/>
              </a:rPr>
              <a:t>Nonuniform</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 in Matlab,</a:t>
            </a:r>
            <a:r>
              <a:rPr lang="en-US" sz="1600" dirty="0">
                <a:latin typeface="Times New Roman" pitchFamily="18" charset="0"/>
                <a:cs typeface="Times New Roman" pitchFamily="18" charset="0"/>
              </a:rPr>
              <a:t> International Journal of </a:t>
            </a:r>
            <a:r>
              <a:rPr lang="en-US" sz="1600" dirty="0" err="1">
                <a:latin typeface="Times New Roman" pitchFamily="18" charset="0"/>
                <a:cs typeface="Times New Roman" pitchFamily="18" charset="0"/>
              </a:rPr>
              <a:t>Mahematics</a:t>
            </a:r>
            <a:r>
              <a:rPr lang="en-US" sz="1600" dirty="0">
                <a:latin typeface="Times New Roman" pitchFamily="18" charset="0"/>
                <a:cs typeface="Times New Roman" pitchFamily="18" charset="0"/>
              </a:rPr>
              <a:t> and Computers in Simulation, Vol.5, No. 2, 2011, p. 1-8.</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92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8593271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577431"/>
            <a:ext cx="10515600" cy="4744992"/>
          </a:xfrm>
        </p:spPr>
        <p:txBody>
          <a:bodyPr>
            <a:noAutofit/>
          </a:bodyPr>
          <a:lstStyle/>
          <a:p>
            <a:pPr marL="0" indent="0">
              <a:buNone/>
            </a:pPr>
            <a:r>
              <a:rPr lang="en-US" sz="1600" dirty="0">
                <a:latin typeface="Times New Roman" pitchFamily="18" charset="0"/>
                <a:cs typeface="Times New Roman" pitchFamily="18" charset="0"/>
              </a:rPr>
              <a:t>[10] G. </a:t>
            </a:r>
            <a:r>
              <a:rPr lang="en-US" sz="1600" dirty="0" err="1">
                <a:latin typeface="Times New Roman" pitchFamily="18" charset="0"/>
                <a:cs typeface="Times New Roman" pitchFamily="18" charset="0"/>
              </a:rPr>
              <a:t>Antonini</a:t>
            </a:r>
            <a:r>
              <a:rPr lang="en-US" sz="1600" dirty="0">
                <a:latin typeface="Times New Roman" pitchFamily="18" charset="0"/>
                <a:cs typeface="Times New Roman" pitchFamily="18" charset="0"/>
              </a:rPr>
              <a:t>,</a:t>
            </a:r>
            <a:r>
              <a:rPr lang="en-US" sz="1600" i="1" dirty="0">
                <a:latin typeface="Times New Roman" pitchFamily="18" charset="0"/>
                <a:cs typeface="Times New Roman" pitchFamily="18" charset="0"/>
              </a:rPr>
              <a:t> A general framework for the analysis of metamaterial transmission lines</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Prog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Electromagn</a:t>
            </a:r>
            <a:r>
              <a:rPr lang="en-US" sz="1600" dirty="0">
                <a:latin typeface="Times New Roman" pitchFamily="18" charset="0"/>
                <a:cs typeface="Times New Roman" pitchFamily="18" charset="0"/>
              </a:rPr>
              <a:t>. Res. B., 2010, p. 353–373</a:t>
            </a:r>
          </a:p>
          <a:p>
            <a:pPr marL="0" indent="0">
              <a:buNone/>
            </a:pPr>
            <a:r>
              <a:rPr lang="en-US" sz="1600" dirty="0">
                <a:latin typeface="Times New Roman" pitchFamily="18" charset="0"/>
                <a:cs typeface="Times New Roman" pitchFamily="18" charset="0"/>
              </a:rPr>
              <a:t>[11] C. Caloz and T. Itoh, </a:t>
            </a:r>
            <a:r>
              <a:rPr lang="en-US" sz="1600" i="1" dirty="0">
                <a:latin typeface="Times New Roman" pitchFamily="18" charset="0"/>
                <a:cs typeface="Times New Roman" pitchFamily="18" charset="0"/>
              </a:rPr>
              <a:t>Electromagnetic Metamaterials: Transmission Line Theory and Microwave Applications</a:t>
            </a:r>
            <a:r>
              <a:rPr lang="en-US" sz="1600" dirty="0">
                <a:latin typeface="Times New Roman" pitchFamily="18" charset="0"/>
                <a:cs typeface="Times New Roman" pitchFamily="18" charset="0"/>
              </a:rPr>
              <a:t>, Wiley-IEEE Press, 2006, p. 27-58.</a:t>
            </a:r>
          </a:p>
          <a:p>
            <a:pPr marL="0" indent="0">
              <a:buNone/>
            </a:pPr>
            <a:r>
              <a:rPr lang="en-US" sz="1600" dirty="0">
                <a:latin typeface="Times New Roman" pitchFamily="18" charset="0"/>
                <a:cs typeface="Times New Roman" pitchFamily="18" charset="0"/>
              </a:rPr>
              <a:t>[12] IEEE, Standard for Validation of Computational Electromagnetic (CEM) Computer Modeling and Simulation, and Recommended Practice, Part I, IEEE, June 2008.</a:t>
            </a:r>
          </a:p>
          <a:p>
            <a:pPr marL="0" indent="0">
              <a:buNone/>
            </a:pPr>
            <a:r>
              <a:rPr lang="en-US" sz="1600" dirty="0">
                <a:latin typeface="Times New Roman" pitchFamily="18" charset="0"/>
                <a:cs typeface="Times New Roman" pitchFamily="18" charset="0"/>
              </a:rPr>
              <a:t>[13] C. Paul, </a:t>
            </a:r>
            <a:r>
              <a:rPr lang="en-US" sz="1600" i="1" dirty="0">
                <a:latin typeface="Times New Roman" pitchFamily="18" charset="0"/>
                <a:cs typeface="Times New Roman" pitchFamily="18" charset="0"/>
              </a:rPr>
              <a:t>Introduction to Electromagnetic Compatibility, </a:t>
            </a:r>
            <a:r>
              <a:rPr lang="en-US" sz="1600" dirty="0">
                <a:latin typeface="Times New Roman" pitchFamily="18" charset="0"/>
                <a:cs typeface="Times New Roman" pitchFamily="18" charset="0"/>
              </a:rPr>
              <a:t>2nd ed. Kentucky: John Wiley and Sons, 2006, p. 559-710.</a:t>
            </a:r>
          </a:p>
          <a:p>
            <a:pPr marL="0" indent="0">
              <a:buNone/>
            </a:pPr>
            <a:r>
              <a:rPr lang="en-US" sz="1600" dirty="0">
                <a:latin typeface="Times New Roman" pitchFamily="18" charset="0"/>
                <a:cs typeface="Times New Roman" pitchFamily="18" charset="0"/>
              </a:rPr>
              <a:t>[14] L. </a:t>
            </a:r>
            <a:r>
              <a:rPr lang="en-US" sz="1600" dirty="0" err="1">
                <a:latin typeface="Times New Roman" pitchFamily="18" charset="0"/>
                <a:cs typeface="Times New Roman" pitchFamily="18" charset="0"/>
              </a:rPr>
              <a:t>Er</a:t>
            </a:r>
            <a:r>
              <a:rPr lang="en-US" sz="1600" dirty="0">
                <a:latin typeface="Times New Roman" pitchFamily="18" charset="0"/>
                <a:cs typeface="Times New Roman" pitchFamily="18" charset="0"/>
              </a:rPr>
              <a:t>-Ping, </a:t>
            </a:r>
            <a:r>
              <a:rPr lang="en-US" sz="1600" i="1" dirty="0">
                <a:latin typeface="Times New Roman" pitchFamily="18" charset="0"/>
                <a:cs typeface="Times New Roman" pitchFamily="18" charset="0"/>
              </a:rPr>
              <a:t>Computational Electromagnetics for Electromagnetic Compatibility/ Signal Integrity Analysis, </a:t>
            </a:r>
            <a:r>
              <a:rPr lang="en-US" sz="1600" dirty="0">
                <a:latin typeface="Times New Roman" pitchFamily="18" charset="0"/>
                <a:cs typeface="Times New Roman" pitchFamily="18" charset="0"/>
              </a:rPr>
              <a:t>IEEE EMC DL Talk, University of Missouri, 2008.</a:t>
            </a:r>
          </a:p>
          <a:p>
            <a:pPr marL="0" indent="0">
              <a:buNone/>
            </a:pPr>
            <a:r>
              <a:rPr lang="en-US" sz="1600" dirty="0">
                <a:latin typeface="Times New Roman" pitchFamily="18" charset="0"/>
                <a:cs typeface="Times New Roman" pitchFamily="18" charset="0"/>
              </a:rPr>
              <a:t>[15] T. C. Edwards and M. B. Steer, </a:t>
            </a:r>
            <a:r>
              <a:rPr lang="en-US" sz="1600" i="1" dirty="0">
                <a:latin typeface="Times New Roman" pitchFamily="18" charset="0"/>
                <a:cs typeface="Times New Roman" pitchFamily="18" charset="0"/>
              </a:rPr>
              <a:t>Foundations for </a:t>
            </a:r>
            <a:r>
              <a:rPr lang="en-US" sz="1600" i="1" dirty="0" err="1">
                <a:latin typeface="Times New Roman" pitchFamily="18" charset="0"/>
                <a:cs typeface="Times New Roman" pitchFamily="18" charset="0"/>
              </a:rPr>
              <a:t>Microstrip</a:t>
            </a:r>
            <a:r>
              <a:rPr lang="en-US" sz="1600" i="1" dirty="0">
                <a:latin typeface="Times New Roman" pitchFamily="18" charset="0"/>
                <a:cs typeface="Times New Roman" pitchFamily="18" charset="0"/>
              </a:rPr>
              <a:t> Circuit Design, </a:t>
            </a:r>
            <a:r>
              <a:rPr lang="en-US" sz="1600" dirty="0">
                <a:latin typeface="Times New Roman" pitchFamily="18" charset="0"/>
                <a:cs typeface="Times New Roman" pitchFamily="18" charset="0"/>
              </a:rPr>
              <a:t>4th ed.</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Wiley-IEEE Press, 2016, p. 576-607.</a:t>
            </a:r>
            <a:r>
              <a:rPr lang="en-US" sz="1600" i="1" dirty="0">
                <a:latin typeface="Times New Roman" pitchFamily="18" charset="0"/>
                <a:cs typeface="Times New Roman" pitchFamily="18" charset="0"/>
              </a:rPr>
              <a:t> </a:t>
            </a:r>
            <a:endParaRPr lang="en-US"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[16] J. Dickens and A. Neuber,</a:t>
            </a:r>
            <a:r>
              <a:rPr lang="en-US" sz="1600" i="1" dirty="0">
                <a:latin typeface="Times New Roman" pitchFamily="18" charset="0"/>
                <a:cs typeface="Times New Roman" pitchFamily="18" charset="0"/>
              </a:rPr>
              <a:t> Material selection considerations for coaxial, </a:t>
            </a:r>
            <a:r>
              <a:rPr lang="en-US" sz="1600" i="1" dirty="0" err="1">
                <a:latin typeface="Times New Roman" pitchFamily="18" charset="0"/>
                <a:cs typeface="Times New Roman" pitchFamily="18" charset="0"/>
              </a:rPr>
              <a:t>ferrimagnetic</a:t>
            </a:r>
            <a:r>
              <a:rPr lang="en-US" sz="1600" i="1" dirty="0">
                <a:latin typeface="Times New Roman" pitchFamily="18" charset="0"/>
                <a:cs typeface="Times New Roman" pitchFamily="18" charset="0"/>
              </a:rPr>
              <a:t>-based nonlinear transmission lines, </a:t>
            </a:r>
            <a:r>
              <a:rPr lang="en-US" sz="1600" dirty="0">
                <a:latin typeface="Times New Roman" pitchFamily="18" charset="0"/>
                <a:cs typeface="Times New Roman" pitchFamily="18" charset="0"/>
              </a:rPr>
              <a:t>Journal of Applied Physics, 113, 064904, 2013, p. 1-5.</a:t>
            </a:r>
          </a:p>
          <a:p>
            <a:pPr marL="0" indent="0">
              <a:buNone/>
            </a:pPr>
            <a:r>
              <a:rPr lang="en-US" sz="1600" dirty="0">
                <a:latin typeface="Times New Roman" pitchFamily="18" charset="0"/>
                <a:cs typeface="Times New Roman" pitchFamily="18" charset="0"/>
              </a:rPr>
              <a:t>[17] J. Parson, A. Neuber, J. Dickens and J. </a:t>
            </a:r>
            <a:r>
              <a:rPr lang="en-US" sz="1600" dirty="0" err="1">
                <a:latin typeface="Times New Roman" pitchFamily="18" charset="0"/>
                <a:cs typeface="Times New Roman" pitchFamily="18" charset="0"/>
              </a:rPr>
              <a:t>Mankowski</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Investigation of a </a:t>
            </a:r>
            <a:r>
              <a:rPr lang="en-US" sz="1600" i="1" dirty="0" err="1">
                <a:latin typeface="Times New Roman" pitchFamily="18" charset="0"/>
                <a:cs typeface="Times New Roman" pitchFamily="18" charset="0"/>
              </a:rPr>
              <a:t>stripline</a:t>
            </a:r>
            <a:r>
              <a:rPr lang="en-US" sz="1600" i="1" dirty="0">
                <a:latin typeface="Times New Roman" pitchFamily="18" charset="0"/>
                <a:cs typeface="Times New Roman" pitchFamily="18" charset="0"/>
              </a:rPr>
              <a:t> transmission line structure for gyromagnetic nonlinear transmission line high power microwave sources, </a:t>
            </a:r>
            <a:r>
              <a:rPr lang="en-US" sz="1600" dirty="0">
                <a:latin typeface="Times New Roman" pitchFamily="18" charset="0"/>
                <a:cs typeface="Times New Roman" pitchFamily="18" charset="0"/>
              </a:rPr>
              <a:t>Review of Scientific Instruments, 87, 034706, 2016, p. 1-7.</a:t>
            </a:r>
          </a:p>
          <a:p>
            <a:pPr marL="0" indent="0">
              <a:buNone/>
            </a:pPr>
            <a:r>
              <a:rPr lang="en-US" sz="1600" dirty="0">
                <a:latin typeface="Times New Roman" pitchFamily="18" charset="0"/>
                <a:cs typeface="Times New Roman" pitchFamily="18" charset="0"/>
              </a:rPr>
              <a:t>[18] G. Dominguez, </a:t>
            </a:r>
            <a:r>
              <a:rPr lang="en-US" sz="1600" i="1" dirty="0">
                <a:latin typeface="Times New Roman" pitchFamily="18" charset="0"/>
                <a:cs typeface="Times New Roman" pitchFamily="18" charset="0"/>
              </a:rPr>
              <a:t>Power-Invariant Magnetic System Modeling, PhD </a:t>
            </a:r>
            <a:r>
              <a:rPr lang="en-US" sz="1600" i="1" dirty="0" err="1">
                <a:latin typeface="Times New Roman" pitchFamily="18" charset="0"/>
                <a:cs typeface="Times New Roman" pitchFamily="18" charset="0"/>
              </a:rPr>
              <a:t>Disseration</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Texas A&amp;M University, 2011, p. 45-64.</a:t>
            </a:r>
          </a:p>
          <a:p>
            <a:endParaRPr lang="en-US" sz="16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93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5206900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D3FDB1C377FE24B814C371216F46CAE" ma:contentTypeVersion="0" ma:contentTypeDescription="Create a new document." ma:contentTypeScope="" ma:versionID="29cc7e00905153fce08382d4c099a87d">
  <xsd:schema xmlns:xsd="http://www.w3.org/2001/XMLSchema" xmlns:xs="http://www.w3.org/2001/XMLSchema" xmlns:p="http://schemas.microsoft.com/office/2006/metadata/properties" targetNamespace="http://schemas.microsoft.com/office/2006/metadata/properties" ma:root="true" ma:fieldsID="d413257cd9829394d17656a545d5fa4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A06B91F-D7FF-48A0-991D-3589418AA41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529AD59-56FB-4049-A0D8-C48CE7DAD8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C30871DF-7DB9-4B73-ACE3-7A330D7B6E1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6444</TotalTime>
  <Words>4688</Words>
  <Application>Microsoft Office PowerPoint</Application>
  <PresentationFormat>Widescreen</PresentationFormat>
  <Paragraphs>767</Paragraphs>
  <Slides>93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93</vt:i4>
      </vt:variant>
    </vt:vector>
  </HeadingPairs>
  <TitlesOfParts>
    <vt:vector size="99" baseType="lpstr">
      <vt:lpstr>Arial</vt:lpstr>
      <vt:lpstr>Calibri</vt:lpstr>
      <vt:lpstr>Calibri Light</vt:lpstr>
      <vt:lpstr>Cambria Math</vt:lpstr>
      <vt:lpstr>Times New Roman</vt:lpstr>
      <vt:lpstr>Office Theme</vt:lpstr>
      <vt:lpstr>Modeling and Simulation of Magnetic Transmission Lines</vt:lpstr>
      <vt:lpstr>Research Objectives</vt:lpstr>
      <vt:lpstr>Presentation Outline</vt:lpstr>
      <vt:lpstr>1. Introduction to Magnetic Transmission</vt:lpstr>
      <vt:lpstr>1. Introduction to Magnetic Transmission Lines</vt:lpstr>
      <vt:lpstr>1. Industrial Applications of Magnetic Transmission Lines</vt:lpstr>
      <vt:lpstr>1. Industrial Applications of Magnetic Transmission Lines</vt:lpstr>
      <vt:lpstr>1.1. Introduction to Solid State Magnetism</vt:lpstr>
      <vt:lpstr>1.1. Magnetization and Permeability</vt:lpstr>
      <vt:lpstr>1.1. Properties of Magnetic Materials</vt:lpstr>
      <vt:lpstr>1.1. Sample Industrial Materials for Manufacturing Magnetic Transmission Lines</vt:lpstr>
      <vt:lpstr>1.1. Magnetic Susceptibility</vt:lpstr>
      <vt:lpstr>1.1. Magnetic Hysteresis</vt:lpstr>
      <vt:lpstr>1.1. Dielectric and Diamagnetic Losses</vt:lpstr>
      <vt:lpstr>1.1. Other Losses in Magnetic Cores</vt:lpstr>
      <vt:lpstr>2. Magnetic Circuit Modeling</vt:lpstr>
      <vt:lpstr>2. Three Magnetic Circuit Models</vt:lpstr>
      <vt:lpstr>2.1. Magnetic Reluctance Model</vt:lpstr>
      <vt:lpstr>2.1. Complex Magnetic Reluctance Model for Magnetic Circuits</vt:lpstr>
      <vt:lpstr>2.1. Complex Magnetic Reluctance Model for Magnetic Circuits</vt:lpstr>
      <vt:lpstr>2.1. Inconsistency in Complex Magnetic Reluctance Model</vt:lpstr>
      <vt:lpstr>2.1. Reluctance model for a Compounded DC Generator </vt:lpstr>
      <vt:lpstr>2.1. Simulation of Reluctance model for a Compounded DC Generator </vt:lpstr>
      <vt:lpstr>2.1. Simulation of Non-Linear Reluctance</vt:lpstr>
      <vt:lpstr>2.1. Simulation of Non-Linear Reluctance</vt:lpstr>
      <vt:lpstr>2.1. Simulation of Reluctance model for a Compounded DC Generator </vt:lpstr>
      <vt:lpstr>2.2. Permeance-Capacitance Model</vt:lpstr>
      <vt:lpstr>2.2. Tellegen’s Gyrator theory (1948)</vt:lpstr>
      <vt:lpstr>2.2. Tellegen’s Gyrator (1948)</vt:lpstr>
      <vt:lpstr>2.2. Validation of Gyrator Theory (1948)</vt:lpstr>
      <vt:lpstr>2.2. Power Invariant Permeance-Capacitance Model (1969)</vt:lpstr>
      <vt:lpstr>2.2. Magnetic Permeance</vt:lpstr>
      <vt:lpstr>2.2. Permeance-Capacitance Model for a full bridge Isolated Buck Converter</vt:lpstr>
      <vt:lpstr>2.2. The switching table for the switches and diodes</vt:lpstr>
      <vt:lpstr>2.2. The design parameters</vt:lpstr>
      <vt:lpstr>2.2. The Design Procedure</vt:lpstr>
      <vt:lpstr>2.2. Permeance-Capacitance Model for a full bridge Isolated Buck Converter</vt:lpstr>
      <vt:lpstr>2.2. Model for Primary winding gyrator</vt:lpstr>
      <vt:lpstr>2.2. Model for Secondary winding gyrators</vt:lpstr>
      <vt:lpstr>2.2. Model for non-linear Permeance </vt:lpstr>
      <vt:lpstr>2.2. Sample Response of non-linear Permeance </vt:lpstr>
      <vt:lpstr>2.2. Simulation Model of full bridge Isolated Buck Converter</vt:lpstr>
      <vt:lpstr>2.2. Source and Load waveforms</vt:lpstr>
      <vt:lpstr>2.2. Permeance Magnetic Voltage and Magnetic Displacement Current</vt:lpstr>
      <vt:lpstr>2.3.Magnetic Transmission Line Model</vt:lpstr>
      <vt:lpstr>2.3. Magnetic Transmission Line Model (2012)</vt:lpstr>
      <vt:lpstr>2.3. Distributed Parameters in Magnetic Transmission Line Model (2012)</vt:lpstr>
      <vt:lpstr>2.3. Energy Loss and Energy Storage in Magnetic Transmission Line Model (2012)</vt:lpstr>
      <vt:lpstr>2.3. Lossy Transmission Lines</vt:lpstr>
      <vt:lpstr>3.3. Per unit Length Transverse Inductance of Magnetic Transmission Line</vt:lpstr>
      <vt:lpstr>3. Electromagnetic Simulations and MEEP Simulator</vt:lpstr>
      <vt:lpstr>3.1. Finite Difference Time Domain Method</vt:lpstr>
      <vt:lpstr>3.1. Finite Difference Time Domain     Method (1966)</vt:lpstr>
      <vt:lpstr>3.1. Yee Lattice (1966)</vt:lpstr>
      <vt:lpstr>3.2. Introduction to MEEP Simulator</vt:lpstr>
      <vt:lpstr>3.2. Introduction to MEEP Simulator</vt:lpstr>
      <vt:lpstr>3.2. MEEP: Boundary Conditions </vt:lpstr>
      <vt:lpstr>3.2. MEEP: Material Inhomogeneity</vt:lpstr>
      <vt:lpstr>3.2. MEEP: Dispersion of Permeability</vt:lpstr>
      <vt:lpstr>3.2. MEEP: Magnetic Energy Minimization Problem </vt:lpstr>
      <vt:lpstr>3.2. MEEP: Gyromagnetism</vt:lpstr>
      <vt:lpstr>3.2. MEEP: Gyromagnetism</vt:lpstr>
      <vt:lpstr>3.2. Dispersion of Gyromagnetic Susceptibility</vt:lpstr>
      <vt:lpstr>3.2. MEEP: Transmittance Spectra</vt:lpstr>
      <vt:lpstr>3.3. MEEP Simulation of Dispersive, Gyromagnetic Ferromagnetic Transmission Line </vt:lpstr>
      <vt:lpstr>3.3. MEEP Simulation for Magnetic Transmission Line</vt:lpstr>
      <vt:lpstr>3.3. Magnetic Transmission Line Model for Pulse Transformer</vt:lpstr>
      <vt:lpstr>3.3. Pulse Transformer Simulation in MEEP</vt:lpstr>
      <vt:lpstr>3.3. Geometry of Pulse Transformer</vt:lpstr>
      <vt:lpstr>3.3. Material Properties of MnZn Ferrite</vt:lpstr>
      <vt:lpstr>3.3. Soft Electric Gaussian Current Pulse</vt:lpstr>
      <vt:lpstr>3.3. Color map for Longitudinal Fields</vt:lpstr>
      <vt:lpstr>3.3. Color map for Transverse Fields</vt:lpstr>
      <vt:lpstr>3.3. Field Map for Magnetic Transmission Line</vt:lpstr>
      <vt:lpstr>3.3. Evolution of Magnetic Voltage and Current</vt:lpstr>
      <vt:lpstr>3.3. Evolution of Poynting Flux Density</vt:lpstr>
      <vt:lpstr>3.3. Propagation Constant of Magnetic Transmission Line</vt:lpstr>
      <vt:lpstr>3.3. Phase Velocity of Magnetic Transmission Line</vt:lpstr>
      <vt:lpstr>3.3. Intrinsic Wave Impedance of Magnetic Transmission Line</vt:lpstr>
      <vt:lpstr>3.3. Longitudinal Admittance of Magnetic Transmission Line</vt:lpstr>
      <vt:lpstr>3.3. Transverse Impedance of Magnetic Transmission Line</vt:lpstr>
      <vt:lpstr>3.3. Ferromagnetic Resonance in Saturated Gyromagnetic material</vt:lpstr>
      <vt:lpstr>3.3. Gyromagnetic Precession due to Sinusoidal Source</vt:lpstr>
      <vt:lpstr>3.3. Gyromagnetic Resonance due to Gaussian Source</vt:lpstr>
      <vt:lpstr>3.3. Intrinsic Impedance and Propagation Constant</vt:lpstr>
      <vt:lpstr>3.3. Longitudinal Admittance and Transverse Impedance</vt:lpstr>
      <vt:lpstr>3.3. Limitations of MEEP simulation</vt:lpstr>
      <vt:lpstr>4. Conclusion</vt:lpstr>
      <vt:lpstr>4. Comparison of three Models </vt:lpstr>
      <vt:lpstr>4. Conclusion</vt:lpstr>
      <vt:lpstr>4. Scope for Further Work</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and Simulation of Magnetic Transmission Lines</dc:title>
  <dc:creator>Muhammad Amaar</dc:creator>
  <cp:lastModifiedBy>Muhammad Amaar</cp:lastModifiedBy>
  <cp:revision>1672</cp:revision>
  <dcterms:created xsi:type="dcterms:W3CDTF">2019-10-08T20:14:06Z</dcterms:created>
  <dcterms:modified xsi:type="dcterms:W3CDTF">2021-01-23T05:30:25Z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0x0101005D3FDB1C377FE24B814C371216F46CAE</vt:lpwstr>
  </property>
</Properties>
</file>